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59" r:id="rId6"/>
    <p:sldId id="260" r:id="rId7"/>
    <p:sldId id="269" r:id="rId8"/>
    <p:sldId id="261" r:id="rId9"/>
    <p:sldId id="262" r:id="rId10"/>
    <p:sldId id="263" r:id="rId11"/>
    <p:sldId id="264" r:id="rId12"/>
    <p:sldId id="265" r:id="rId13"/>
    <p:sldId id="266" r:id="rId14"/>
    <p:sldId id="267"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9" r:id="rId33"/>
    <p:sldId id="290" r:id="rId34"/>
    <p:sldId id="291" r:id="rId35"/>
    <p:sldId id="292" r:id="rId36"/>
    <p:sldId id="293" r:id="rId37"/>
    <p:sldId id="287" r:id="rId38"/>
    <p:sldId id="294" r:id="rId39"/>
    <p:sldId id="295" r:id="rId40"/>
    <p:sldId id="296" r:id="rId41"/>
    <p:sldId id="288" r:id="rId42"/>
    <p:sldId id="297"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113" d="100"/>
          <a:sy n="113" d="100"/>
        </p:scale>
        <p:origin x="4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C1268E84-259C-4EC9-BD9D-5D4BE16FAE71}" type="datetimeFigureOut">
              <a:rPr lang="en-AU" smtClean="0"/>
              <a:t>6/08/2020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702575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C1268E84-259C-4EC9-BD9D-5D4BE16FAE71}" type="datetimeFigureOut">
              <a:rPr lang="en-AU" smtClean="0"/>
              <a:t>6/08/2020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121899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C1268E84-259C-4EC9-BD9D-5D4BE16FAE71}" type="datetimeFigureOut">
              <a:rPr lang="en-AU" smtClean="0"/>
              <a:t>6/08/2020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4213667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C1268E84-259C-4EC9-BD9D-5D4BE16FAE71}" type="datetimeFigureOut">
              <a:rPr lang="en-AU" smtClean="0"/>
              <a:t>6/08/2020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3184422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268E84-259C-4EC9-BD9D-5D4BE16FAE71}" type="datetimeFigureOut">
              <a:rPr lang="en-AU" smtClean="0"/>
              <a:t>6/08/2020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822474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C1268E84-259C-4EC9-BD9D-5D4BE16FAE71}" type="datetimeFigureOut">
              <a:rPr lang="en-AU" smtClean="0"/>
              <a:t>6/08/2020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423881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C1268E84-259C-4EC9-BD9D-5D4BE16FAE71}" type="datetimeFigureOut">
              <a:rPr lang="en-AU" smtClean="0"/>
              <a:t>6/08/2020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397706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C1268E84-259C-4EC9-BD9D-5D4BE16FAE71}" type="datetimeFigureOut">
              <a:rPr lang="en-AU" smtClean="0"/>
              <a:t>6/08/2020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30216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268E84-259C-4EC9-BD9D-5D4BE16FAE71}" type="datetimeFigureOut">
              <a:rPr lang="en-AU" smtClean="0"/>
              <a:t>6/08/2020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1508562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268E84-259C-4EC9-BD9D-5D4BE16FAE71}" type="datetimeFigureOut">
              <a:rPr lang="en-AU" smtClean="0"/>
              <a:t>6/08/2020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2082347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268E84-259C-4EC9-BD9D-5D4BE16FAE71}" type="datetimeFigureOut">
              <a:rPr lang="en-AU" smtClean="0"/>
              <a:t>6/08/2020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12ECB7A-C561-435E-8280-41761EAD9DE8}" type="slidenum">
              <a:rPr lang="en-AU" smtClean="0"/>
              <a:t>‹#›</a:t>
            </a:fld>
            <a:endParaRPr lang="en-AU"/>
          </a:p>
        </p:txBody>
      </p:sp>
    </p:spTree>
    <p:extLst>
      <p:ext uri="{BB962C8B-B14F-4D97-AF65-F5344CB8AC3E}">
        <p14:creationId xmlns:p14="http://schemas.microsoft.com/office/powerpoint/2010/main" val="2143523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68E84-259C-4EC9-BD9D-5D4BE16FAE71}" type="datetimeFigureOut">
              <a:rPr lang="en-AU" smtClean="0"/>
              <a:t>6/08/2020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2ECB7A-C561-435E-8280-41761EAD9DE8}" type="slidenum">
              <a:rPr lang="en-AU" smtClean="0"/>
              <a:t>‹#›</a:t>
            </a:fld>
            <a:endParaRPr lang="en-AU"/>
          </a:p>
        </p:txBody>
      </p:sp>
    </p:spTree>
    <p:extLst>
      <p:ext uri="{BB962C8B-B14F-4D97-AF65-F5344CB8AC3E}">
        <p14:creationId xmlns:p14="http://schemas.microsoft.com/office/powerpoint/2010/main" val="2214545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Digestive and Respiratory System Revision</a:t>
            </a:r>
            <a:endParaRPr lang="en-AU" dirty="0"/>
          </a:p>
        </p:txBody>
      </p:sp>
    </p:spTree>
    <p:extLst>
      <p:ext uri="{BB962C8B-B14F-4D97-AF65-F5344CB8AC3E}">
        <p14:creationId xmlns:p14="http://schemas.microsoft.com/office/powerpoint/2010/main" val="109607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201955" y="1121963"/>
            <a:ext cx="7231051" cy="3416320"/>
          </a:xfrm>
          <a:prstGeom prst="rect">
            <a:avLst/>
          </a:prstGeom>
          <a:noFill/>
        </p:spPr>
        <p:txBody>
          <a:bodyPr wrap="square" rtlCol="0">
            <a:spAutoFit/>
          </a:bodyPr>
          <a:lstStyle/>
          <a:p>
            <a:r>
              <a:rPr lang="en-AU" sz="2700" b="1" dirty="0" smtClean="0"/>
              <a:t>The Digestive System – the support organs</a:t>
            </a:r>
          </a:p>
          <a:p>
            <a:pPr marL="457200" indent="-457200">
              <a:buFont typeface="Arial" panose="020B0604020202020204" pitchFamily="34" charset="0"/>
              <a:buChar char="•"/>
            </a:pPr>
            <a:endParaRPr lang="en-AU" sz="2700" dirty="0" smtClean="0"/>
          </a:p>
          <a:p>
            <a:pPr marL="457200" indent="-457200">
              <a:buFont typeface="Arial" panose="020B0604020202020204" pitchFamily="34" charset="0"/>
              <a:buChar char="•"/>
            </a:pPr>
            <a:r>
              <a:rPr lang="en-AU" sz="2700" dirty="0" smtClean="0"/>
              <a:t>The </a:t>
            </a:r>
            <a:r>
              <a:rPr lang="en-AU" sz="2700" b="1" dirty="0" smtClean="0"/>
              <a:t>liver</a:t>
            </a:r>
            <a:r>
              <a:rPr lang="en-AU" sz="2700" dirty="0" smtClean="0"/>
              <a:t> and </a:t>
            </a:r>
            <a:r>
              <a:rPr lang="en-AU" sz="2700" b="1" dirty="0" smtClean="0"/>
              <a:t>pancreas</a:t>
            </a:r>
            <a:r>
              <a:rPr lang="en-AU" sz="2700" dirty="0" smtClean="0"/>
              <a:t> produce chemicals that help break down chemicals in the food.</a:t>
            </a:r>
          </a:p>
          <a:p>
            <a:pPr marL="457200" indent="-457200">
              <a:buFont typeface="Arial" panose="020B0604020202020204" pitchFamily="34" charset="0"/>
              <a:buChar char="•"/>
            </a:pPr>
            <a:endParaRPr lang="en-AU" sz="2700" dirty="0" smtClean="0"/>
          </a:p>
          <a:p>
            <a:pPr marL="457200" indent="-457200">
              <a:buFont typeface="Arial" panose="020B0604020202020204" pitchFamily="34" charset="0"/>
              <a:buChar char="•"/>
            </a:pPr>
            <a:r>
              <a:rPr lang="en-AU" sz="2700" dirty="0" smtClean="0"/>
              <a:t>The </a:t>
            </a:r>
            <a:r>
              <a:rPr lang="en-AU" sz="2700" b="1" dirty="0" smtClean="0"/>
              <a:t>gall bladder</a:t>
            </a:r>
            <a:r>
              <a:rPr lang="en-AU" sz="2700" dirty="0" smtClean="0"/>
              <a:t> stores chemicals produced by the liver. </a:t>
            </a:r>
            <a:endParaRPr lang="en-AU" sz="2700" b="1" dirty="0"/>
          </a:p>
          <a:p>
            <a:pPr marL="457200" indent="-457200">
              <a:buFont typeface="Arial" panose="020B0604020202020204" pitchFamily="34" charset="0"/>
              <a:buChar char="•"/>
            </a:pPr>
            <a:endParaRPr lang="en-AU" sz="2700" dirty="0" smtClean="0"/>
          </a:p>
        </p:txBody>
      </p:sp>
      <p:graphicFrame>
        <p:nvGraphicFramePr>
          <p:cNvPr id="10" name="Table 9"/>
          <p:cNvGraphicFramePr>
            <a:graphicFrameLocks noGrp="1"/>
          </p:cNvGraphicFramePr>
          <p:nvPr>
            <p:extLst/>
          </p:nvPr>
        </p:nvGraphicFramePr>
        <p:xfrm>
          <a:off x="4292796" y="16304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role of the liver and pancreas?</a:t>
                      </a:r>
                      <a:endParaRPr lang="en-AU" dirty="0"/>
                    </a:p>
                  </a:txBody>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rotWithShape="1">
          <a:blip r:embed="rId2"/>
          <a:srcRect l="20941" r="32372"/>
          <a:stretch/>
        </p:blipFill>
        <p:spPr>
          <a:xfrm>
            <a:off x="8092767" y="130645"/>
            <a:ext cx="3663196" cy="5884697"/>
          </a:xfrm>
          <a:prstGeom prst="rect">
            <a:avLst/>
          </a:prstGeom>
        </p:spPr>
      </p:pic>
      <p:graphicFrame>
        <p:nvGraphicFramePr>
          <p:cNvPr id="12" name="Table 11"/>
          <p:cNvGraphicFramePr>
            <a:graphicFrameLocks noGrp="1"/>
          </p:cNvGraphicFramePr>
          <p:nvPr>
            <p:extLst/>
          </p:nvPr>
        </p:nvGraphicFramePr>
        <p:xfrm>
          <a:off x="10209048" y="6015342"/>
          <a:ext cx="1835605" cy="741680"/>
        </p:xfrm>
        <a:graphic>
          <a:graphicData uri="http://schemas.openxmlformats.org/drawingml/2006/table">
            <a:tbl>
              <a:tblPr firstRow="1" bandRow="1">
                <a:tableStyleId>{F5AB1C69-6EDB-4FF4-983F-18BD219EF322}</a:tableStyleId>
              </a:tblPr>
              <a:tblGrid>
                <a:gridCol w="1835605">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Faeces:</a:t>
                      </a:r>
                      <a:r>
                        <a:rPr lang="en-AU" sz="1800" b="0" u="none" baseline="0" dirty="0" smtClean="0">
                          <a:latin typeface="+mn-lt"/>
                          <a:cs typeface="Arial" panose="020B0604020202020204" pitchFamily="34" charset="0"/>
                        </a:rPr>
                        <a:t>  poo</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grpSp>
        <p:nvGrpSpPr>
          <p:cNvPr id="61" name="Group 60"/>
          <p:cNvGrpSpPr/>
          <p:nvPr/>
        </p:nvGrpSpPr>
        <p:grpSpPr>
          <a:xfrm>
            <a:off x="9794513" y="3707286"/>
            <a:ext cx="2162635" cy="400110"/>
            <a:chOff x="9794513" y="3707286"/>
            <a:chExt cx="2162635" cy="400110"/>
          </a:xfrm>
        </p:grpSpPr>
        <p:sp>
          <p:nvSpPr>
            <p:cNvPr id="13" name="TextBox 12"/>
            <p:cNvSpPr txBox="1"/>
            <p:nvPr/>
          </p:nvSpPr>
          <p:spPr>
            <a:xfrm>
              <a:off x="10838829" y="3707286"/>
              <a:ext cx="1118319" cy="400110"/>
            </a:xfrm>
            <a:prstGeom prst="rect">
              <a:avLst/>
            </a:prstGeom>
            <a:noFill/>
          </p:spPr>
          <p:txBody>
            <a:bodyPr wrap="none" rtlCol="0">
              <a:spAutoFit/>
            </a:bodyPr>
            <a:lstStyle/>
            <a:p>
              <a:r>
                <a:rPr lang="en-AU" sz="2000" dirty="0" smtClean="0"/>
                <a:t>Pancreas</a:t>
              </a:r>
              <a:endParaRPr lang="en-AU" dirty="0"/>
            </a:p>
          </p:txBody>
        </p:sp>
        <p:cxnSp>
          <p:nvCxnSpPr>
            <p:cNvPr id="23" name="Straight Connector 22"/>
            <p:cNvCxnSpPr>
              <a:endCxn id="13" idx="1"/>
            </p:cNvCxnSpPr>
            <p:nvPr/>
          </p:nvCxnSpPr>
          <p:spPr>
            <a:xfrm flipV="1">
              <a:off x="9794513" y="3907341"/>
              <a:ext cx="1044316" cy="100063"/>
            </a:xfrm>
            <a:prstGeom prst="line">
              <a:avLst/>
            </a:prstGeom>
            <a:ln/>
          </p:spPr>
          <p:style>
            <a:lnRef idx="3">
              <a:schemeClr val="dk1"/>
            </a:lnRef>
            <a:fillRef idx="0">
              <a:schemeClr val="dk1"/>
            </a:fillRef>
            <a:effectRef idx="2">
              <a:schemeClr val="dk1"/>
            </a:effectRef>
            <a:fontRef idx="minor">
              <a:schemeClr val="tx1"/>
            </a:fontRef>
          </p:style>
        </p:cxnSp>
      </p:grpSp>
      <p:grpSp>
        <p:nvGrpSpPr>
          <p:cNvPr id="58" name="Group 57"/>
          <p:cNvGrpSpPr/>
          <p:nvPr/>
        </p:nvGrpSpPr>
        <p:grpSpPr>
          <a:xfrm>
            <a:off x="7433004" y="3002161"/>
            <a:ext cx="2048528" cy="400110"/>
            <a:chOff x="7690031" y="4024063"/>
            <a:chExt cx="2062659" cy="555304"/>
          </a:xfrm>
        </p:grpSpPr>
        <p:sp>
          <p:nvSpPr>
            <p:cNvPr id="14" name="TextBox 13"/>
            <p:cNvSpPr txBox="1"/>
            <p:nvPr/>
          </p:nvSpPr>
          <p:spPr>
            <a:xfrm>
              <a:off x="7690031" y="4024063"/>
              <a:ext cx="687009" cy="555304"/>
            </a:xfrm>
            <a:prstGeom prst="rect">
              <a:avLst/>
            </a:prstGeom>
            <a:noFill/>
          </p:spPr>
          <p:txBody>
            <a:bodyPr wrap="none" rtlCol="0">
              <a:spAutoFit/>
            </a:bodyPr>
            <a:lstStyle/>
            <a:p>
              <a:r>
                <a:rPr lang="en-AU" sz="2000" dirty="0" smtClean="0"/>
                <a:t>Liver</a:t>
              </a:r>
              <a:endParaRPr lang="en-AU" sz="2000" dirty="0"/>
            </a:p>
          </p:txBody>
        </p:sp>
        <p:cxnSp>
          <p:nvCxnSpPr>
            <p:cNvPr id="25" name="Straight Connector 24"/>
            <p:cNvCxnSpPr>
              <a:stCxn id="14" idx="3"/>
            </p:cNvCxnSpPr>
            <p:nvPr/>
          </p:nvCxnSpPr>
          <p:spPr>
            <a:xfrm>
              <a:off x="8377040" y="4301715"/>
              <a:ext cx="1375650" cy="161405"/>
            </a:xfrm>
            <a:prstGeom prst="line">
              <a:avLst/>
            </a:prstGeom>
            <a:ln/>
          </p:spPr>
          <p:style>
            <a:lnRef idx="3">
              <a:schemeClr val="dk1"/>
            </a:lnRef>
            <a:fillRef idx="0">
              <a:schemeClr val="dk1"/>
            </a:fillRef>
            <a:effectRef idx="2">
              <a:schemeClr val="dk1"/>
            </a:effectRef>
            <a:fontRef idx="minor">
              <a:schemeClr val="tx1"/>
            </a:fontRef>
          </p:style>
        </p:cxnSp>
      </p:grpSp>
      <p:grpSp>
        <p:nvGrpSpPr>
          <p:cNvPr id="59" name="Group 58"/>
          <p:cNvGrpSpPr/>
          <p:nvPr/>
        </p:nvGrpSpPr>
        <p:grpSpPr>
          <a:xfrm>
            <a:off x="6818869" y="3518567"/>
            <a:ext cx="2596608" cy="400110"/>
            <a:chOff x="6814330" y="4597013"/>
            <a:chExt cx="2596608" cy="400110"/>
          </a:xfrm>
        </p:grpSpPr>
        <p:sp>
          <p:nvSpPr>
            <p:cNvPr id="15" name="TextBox 14"/>
            <p:cNvSpPr txBox="1"/>
            <p:nvPr/>
          </p:nvSpPr>
          <p:spPr>
            <a:xfrm>
              <a:off x="6814330" y="4597013"/>
              <a:ext cx="1451038" cy="400110"/>
            </a:xfrm>
            <a:prstGeom prst="rect">
              <a:avLst/>
            </a:prstGeom>
            <a:noFill/>
          </p:spPr>
          <p:txBody>
            <a:bodyPr wrap="none" rtlCol="0">
              <a:spAutoFit/>
            </a:bodyPr>
            <a:lstStyle/>
            <a:p>
              <a:r>
                <a:rPr lang="en-AU" sz="2000" dirty="0" smtClean="0"/>
                <a:t>Gall bladder</a:t>
              </a:r>
              <a:endParaRPr lang="en-AU" sz="2000" dirty="0"/>
            </a:p>
          </p:txBody>
        </p:sp>
        <p:cxnSp>
          <p:nvCxnSpPr>
            <p:cNvPr id="27" name="Straight Connector 26"/>
            <p:cNvCxnSpPr>
              <a:stCxn id="15" idx="3"/>
            </p:cNvCxnSpPr>
            <p:nvPr/>
          </p:nvCxnSpPr>
          <p:spPr>
            <a:xfrm flipV="1">
              <a:off x="8265368" y="4706780"/>
              <a:ext cx="1145570" cy="90288"/>
            </a:xfrm>
            <a:prstGeom prst="line">
              <a:avLst/>
            </a:prstGeom>
            <a:ln/>
          </p:spPr>
          <p:style>
            <a:lnRef idx="3">
              <a:schemeClr val="dk1"/>
            </a:lnRef>
            <a:fillRef idx="0">
              <a:schemeClr val="dk1"/>
            </a:fillRef>
            <a:effectRef idx="2">
              <a:schemeClr val="dk1"/>
            </a:effectRef>
            <a:fontRef idx="minor">
              <a:schemeClr val="tx1"/>
            </a:fontRef>
          </p:style>
        </p:cxnSp>
      </p:grpSp>
      <p:graphicFrame>
        <p:nvGraphicFramePr>
          <p:cNvPr id="64" name="Table 63"/>
          <p:cNvGraphicFramePr>
            <a:graphicFrameLocks noGrp="1"/>
          </p:cNvGraphicFramePr>
          <p:nvPr>
            <p:extLst/>
          </p:nvPr>
        </p:nvGraphicFramePr>
        <p:xfrm>
          <a:off x="7331022" y="165761"/>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does the gall bladder help the digestive process?</a:t>
                      </a:r>
                      <a:endParaRPr lang="en-AU"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7581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310182"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a:t>
            </a:r>
            <a:endParaRPr lang="en-AU" sz="3200" dirty="0"/>
          </a:p>
        </p:txBody>
      </p:sp>
      <p:sp>
        <p:nvSpPr>
          <p:cNvPr id="2" name="TextBox 1"/>
          <p:cNvSpPr txBox="1"/>
          <p:nvPr/>
        </p:nvSpPr>
        <p:spPr>
          <a:xfrm>
            <a:off x="201955" y="1121963"/>
            <a:ext cx="7231051" cy="3831818"/>
          </a:xfrm>
          <a:prstGeom prst="rect">
            <a:avLst/>
          </a:prstGeom>
          <a:noFill/>
        </p:spPr>
        <p:txBody>
          <a:bodyPr wrap="square" rtlCol="0">
            <a:spAutoFit/>
          </a:bodyPr>
          <a:lstStyle/>
          <a:p>
            <a:r>
              <a:rPr lang="en-AU" sz="2700" b="1" dirty="0" smtClean="0"/>
              <a:t>Function of Organs in the Digestive System</a:t>
            </a:r>
          </a:p>
          <a:p>
            <a:pPr marL="457200" indent="-457200">
              <a:buFont typeface="Arial" panose="020B0604020202020204" pitchFamily="34" charset="0"/>
              <a:buChar char="•"/>
            </a:pPr>
            <a:endParaRPr lang="en-AU" sz="2700" dirty="0" smtClean="0"/>
          </a:p>
          <a:p>
            <a:pPr marL="457200" indent="-457200">
              <a:buFont typeface="Arial" panose="020B0604020202020204" pitchFamily="34" charset="0"/>
              <a:buChar char="•"/>
            </a:pPr>
            <a:r>
              <a:rPr lang="en-AU" sz="2700" b="1" dirty="0" smtClean="0"/>
              <a:t>Mouth </a:t>
            </a:r>
            <a:r>
              <a:rPr lang="en-AU" sz="2700" dirty="0" smtClean="0"/>
              <a:t>- Food </a:t>
            </a:r>
            <a:r>
              <a:rPr lang="en-AU" sz="2700" dirty="0"/>
              <a:t>enters the system through the mouth, where teeth bite and grind food into smaller pieces.</a:t>
            </a:r>
          </a:p>
          <a:p>
            <a:pPr marL="457200" indent="-457200">
              <a:buFont typeface="Arial" panose="020B0604020202020204" pitchFamily="34" charset="0"/>
              <a:buChar char="•"/>
            </a:pPr>
            <a:endParaRPr lang="en-AU" sz="2700" dirty="0" smtClean="0"/>
          </a:p>
          <a:p>
            <a:pPr marL="457200" indent="-457200">
              <a:buFont typeface="Arial" panose="020B0604020202020204" pitchFamily="34" charset="0"/>
              <a:buChar char="•"/>
            </a:pPr>
            <a:r>
              <a:rPr lang="en-AU" sz="2700" b="1" dirty="0" smtClean="0"/>
              <a:t>Tongue</a:t>
            </a:r>
            <a:r>
              <a:rPr lang="en-AU" sz="2700" dirty="0" smtClean="0"/>
              <a:t>  - moves food around and pushes it down the </a:t>
            </a:r>
            <a:r>
              <a:rPr lang="en-AU" sz="2700" b="1" dirty="0" smtClean="0"/>
              <a:t>oesophagus.</a:t>
            </a:r>
          </a:p>
          <a:p>
            <a:pPr marL="457200" indent="-457200">
              <a:buFont typeface="Arial" panose="020B0604020202020204" pitchFamily="34" charset="0"/>
              <a:buChar char="•"/>
            </a:pPr>
            <a:endParaRPr lang="en-AU" sz="2700" dirty="0" smtClean="0"/>
          </a:p>
        </p:txBody>
      </p:sp>
      <p:graphicFrame>
        <p:nvGraphicFramePr>
          <p:cNvPr id="10" name="Table 9"/>
          <p:cNvGraphicFramePr>
            <a:graphicFrameLocks noGrp="1"/>
          </p:cNvGraphicFramePr>
          <p:nvPr>
            <p:extLst/>
          </p:nvPr>
        </p:nvGraphicFramePr>
        <p:xfrm>
          <a:off x="4292796" y="16304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function of the mouth?</a:t>
                      </a:r>
                      <a:endParaRPr lang="en-AU" dirty="0"/>
                    </a:p>
                  </a:txBody>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rotWithShape="1">
          <a:blip r:embed="rId2"/>
          <a:srcRect l="20941" r="32372"/>
          <a:stretch/>
        </p:blipFill>
        <p:spPr>
          <a:xfrm>
            <a:off x="8092767" y="130645"/>
            <a:ext cx="3663196" cy="5884697"/>
          </a:xfrm>
          <a:prstGeom prst="rect">
            <a:avLst/>
          </a:prstGeom>
        </p:spPr>
      </p:pic>
      <p:grpSp>
        <p:nvGrpSpPr>
          <p:cNvPr id="56" name="Group 55"/>
          <p:cNvGrpSpPr/>
          <p:nvPr/>
        </p:nvGrpSpPr>
        <p:grpSpPr>
          <a:xfrm>
            <a:off x="7823064" y="1213016"/>
            <a:ext cx="1612473" cy="400110"/>
            <a:chOff x="7823064" y="1213016"/>
            <a:chExt cx="1612473" cy="400110"/>
          </a:xfrm>
        </p:grpSpPr>
        <p:sp>
          <p:nvSpPr>
            <p:cNvPr id="5" name="TextBox 4"/>
            <p:cNvSpPr txBox="1"/>
            <p:nvPr/>
          </p:nvSpPr>
          <p:spPr>
            <a:xfrm>
              <a:off x="7823064" y="1213016"/>
              <a:ext cx="894797" cy="400110"/>
            </a:xfrm>
            <a:prstGeom prst="rect">
              <a:avLst/>
            </a:prstGeom>
            <a:noFill/>
          </p:spPr>
          <p:txBody>
            <a:bodyPr wrap="none" rtlCol="0">
              <a:spAutoFit/>
            </a:bodyPr>
            <a:lstStyle/>
            <a:p>
              <a:r>
                <a:rPr lang="en-AU" sz="2000" dirty="0" smtClean="0"/>
                <a:t>Mouth</a:t>
              </a:r>
              <a:endParaRPr lang="en-AU" dirty="0"/>
            </a:p>
          </p:txBody>
        </p:sp>
        <p:cxnSp>
          <p:nvCxnSpPr>
            <p:cNvPr id="20" name="Straight Connector 19"/>
            <p:cNvCxnSpPr>
              <a:stCxn id="5" idx="3"/>
            </p:cNvCxnSpPr>
            <p:nvPr/>
          </p:nvCxnSpPr>
          <p:spPr>
            <a:xfrm flipV="1">
              <a:off x="8717861" y="1397682"/>
              <a:ext cx="717676" cy="15389"/>
            </a:xfrm>
            <a:prstGeom prst="line">
              <a:avLst/>
            </a:prstGeom>
            <a:ln/>
          </p:spPr>
          <p:style>
            <a:lnRef idx="3">
              <a:schemeClr val="dk1"/>
            </a:lnRef>
            <a:fillRef idx="0">
              <a:schemeClr val="dk1"/>
            </a:fillRef>
            <a:effectRef idx="2">
              <a:schemeClr val="dk1"/>
            </a:effectRef>
            <a:fontRef idx="minor">
              <a:schemeClr val="tx1"/>
            </a:fontRef>
          </p:style>
        </p:cxnSp>
      </p:grpSp>
      <p:grpSp>
        <p:nvGrpSpPr>
          <p:cNvPr id="57" name="Group 56"/>
          <p:cNvGrpSpPr/>
          <p:nvPr/>
        </p:nvGrpSpPr>
        <p:grpSpPr>
          <a:xfrm>
            <a:off x="7296586" y="1922430"/>
            <a:ext cx="2554251" cy="400110"/>
            <a:chOff x="7296586" y="1922430"/>
            <a:chExt cx="2554251" cy="400110"/>
          </a:xfrm>
        </p:grpSpPr>
        <p:sp>
          <p:nvSpPr>
            <p:cNvPr id="18" name="TextBox 17"/>
            <p:cNvSpPr txBox="1"/>
            <p:nvPr/>
          </p:nvSpPr>
          <p:spPr>
            <a:xfrm>
              <a:off x="7296586" y="1922430"/>
              <a:ext cx="1467068" cy="400110"/>
            </a:xfrm>
            <a:prstGeom prst="rect">
              <a:avLst/>
            </a:prstGeom>
            <a:noFill/>
          </p:spPr>
          <p:txBody>
            <a:bodyPr wrap="none" rtlCol="0">
              <a:spAutoFit/>
            </a:bodyPr>
            <a:lstStyle/>
            <a:p>
              <a:r>
                <a:rPr lang="en-AU" sz="2000" dirty="0" smtClean="0"/>
                <a:t>Oesophagus</a:t>
              </a:r>
              <a:endParaRPr lang="en-AU" dirty="0"/>
            </a:p>
          </p:txBody>
        </p:sp>
        <p:cxnSp>
          <p:nvCxnSpPr>
            <p:cNvPr id="21" name="Straight Connector 20"/>
            <p:cNvCxnSpPr>
              <a:stCxn id="18" idx="3"/>
            </p:cNvCxnSpPr>
            <p:nvPr/>
          </p:nvCxnSpPr>
          <p:spPr>
            <a:xfrm>
              <a:off x="8763654" y="2122485"/>
              <a:ext cx="1087183" cy="73385"/>
            </a:xfrm>
            <a:prstGeom prst="line">
              <a:avLst/>
            </a:prstGeom>
            <a:ln/>
          </p:spPr>
          <p:style>
            <a:lnRef idx="3">
              <a:schemeClr val="dk1"/>
            </a:lnRef>
            <a:fillRef idx="0">
              <a:schemeClr val="dk1"/>
            </a:fillRef>
            <a:effectRef idx="2">
              <a:schemeClr val="dk1"/>
            </a:effectRef>
            <a:fontRef idx="minor">
              <a:schemeClr val="tx1"/>
            </a:fontRef>
          </p:style>
        </p:cxnSp>
      </p:grpSp>
      <p:grpSp>
        <p:nvGrpSpPr>
          <p:cNvPr id="61" name="Group 60"/>
          <p:cNvGrpSpPr/>
          <p:nvPr/>
        </p:nvGrpSpPr>
        <p:grpSpPr>
          <a:xfrm>
            <a:off x="10297101" y="3388085"/>
            <a:ext cx="1752716" cy="400110"/>
            <a:chOff x="10297101" y="3388085"/>
            <a:chExt cx="1752716" cy="400110"/>
          </a:xfrm>
        </p:grpSpPr>
        <p:sp>
          <p:nvSpPr>
            <p:cNvPr id="13" name="TextBox 12"/>
            <p:cNvSpPr txBox="1"/>
            <p:nvPr/>
          </p:nvSpPr>
          <p:spPr>
            <a:xfrm>
              <a:off x="10955543" y="3388085"/>
              <a:ext cx="1094274" cy="400110"/>
            </a:xfrm>
            <a:prstGeom prst="rect">
              <a:avLst/>
            </a:prstGeom>
            <a:noFill/>
          </p:spPr>
          <p:txBody>
            <a:bodyPr wrap="none" rtlCol="0">
              <a:spAutoFit/>
            </a:bodyPr>
            <a:lstStyle/>
            <a:p>
              <a:r>
                <a:rPr lang="en-AU" sz="2000" dirty="0" smtClean="0"/>
                <a:t>Stomach</a:t>
              </a:r>
              <a:endParaRPr lang="en-AU" dirty="0"/>
            </a:p>
          </p:txBody>
        </p:sp>
        <p:cxnSp>
          <p:nvCxnSpPr>
            <p:cNvPr id="23" name="Straight Connector 22"/>
            <p:cNvCxnSpPr>
              <a:endCxn id="13" idx="1"/>
            </p:cNvCxnSpPr>
            <p:nvPr/>
          </p:nvCxnSpPr>
          <p:spPr>
            <a:xfrm flipV="1">
              <a:off x="10297101" y="3588140"/>
              <a:ext cx="658442" cy="41411"/>
            </a:xfrm>
            <a:prstGeom prst="line">
              <a:avLst/>
            </a:prstGeom>
            <a:ln/>
          </p:spPr>
          <p:style>
            <a:lnRef idx="3">
              <a:schemeClr val="dk1"/>
            </a:lnRef>
            <a:fillRef idx="0">
              <a:schemeClr val="dk1"/>
            </a:fillRef>
            <a:effectRef idx="2">
              <a:schemeClr val="dk1"/>
            </a:effectRef>
            <a:fontRef idx="minor">
              <a:schemeClr val="tx1"/>
            </a:fontRef>
          </p:style>
        </p:cxnSp>
      </p:grpSp>
      <p:grpSp>
        <p:nvGrpSpPr>
          <p:cNvPr id="58" name="Group 57"/>
          <p:cNvGrpSpPr/>
          <p:nvPr/>
        </p:nvGrpSpPr>
        <p:grpSpPr>
          <a:xfrm>
            <a:off x="6986875" y="3974580"/>
            <a:ext cx="2734936" cy="552453"/>
            <a:chOff x="6986875" y="3974580"/>
            <a:chExt cx="2734936" cy="552453"/>
          </a:xfrm>
        </p:grpSpPr>
        <p:sp>
          <p:nvSpPr>
            <p:cNvPr id="14" name="TextBox 13"/>
            <p:cNvSpPr txBox="1"/>
            <p:nvPr/>
          </p:nvSpPr>
          <p:spPr>
            <a:xfrm>
              <a:off x="6986875" y="3974580"/>
              <a:ext cx="1718740" cy="400110"/>
            </a:xfrm>
            <a:prstGeom prst="rect">
              <a:avLst/>
            </a:prstGeom>
            <a:noFill/>
          </p:spPr>
          <p:txBody>
            <a:bodyPr wrap="none" rtlCol="0">
              <a:spAutoFit/>
            </a:bodyPr>
            <a:lstStyle/>
            <a:p>
              <a:r>
                <a:rPr lang="en-AU" sz="2000" dirty="0" smtClean="0"/>
                <a:t>Small intestine</a:t>
              </a:r>
              <a:endParaRPr lang="en-AU" sz="2000" dirty="0"/>
            </a:p>
          </p:txBody>
        </p:sp>
        <p:cxnSp>
          <p:nvCxnSpPr>
            <p:cNvPr id="25" name="Straight Connector 24"/>
            <p:cNvCxnSpPr>
              <a:stCxn id="14" idx="3"/>
            </p:cNvCxnSpPr>
            <p:nvPr/>
          </p:nvCxnSpPr>
          <p:spPr>
            <a:xfrm>
              <a:off x="8705615" y="4174635"/>
              <a:ext cx="1016196" cy="352398"/>
            </a:xfrm>
            <a:prstGeom prst="line">
              <a:avLst/>
            </a:prstGeom>
            <a:ln/>
          </p:spPr>
          <p:style>
            <a:lnRef idx="3">
              <a:schemeClr val="dk1"/>
            </a:lnRef>
            <a:fillRef idx="0">
              <a:schemeClr val="dk1"/>
            </a:fillRef>
            <a:effectRef idx="2">
              <a:schemeClr val="dk1"/>
            </a:effectRef>
            <a:fontRef idx="minor">
              <a:schemeClr val="tx1"/>
            </a:fontRef>
          </p:style>
        </p:cxnSp>
      </p:grpSp>
      <p:grpSp>
        <p:nvGrpSpPr>
          <p:cNvPr id="59" name="Group 58"/>
          <p:cNvGrpSpPr/>
          <p:nvPr/>
        </p:nvGrpSpPr>
        <p:grpSpPr>
          <a:xfrm>
            <a:off x="6814330" y="4597013"/>
            <a:ext cx="2376065" cy="400110"/>
            <a:chOff x="6814330" y="4597013"/>
            <a:chExt cx="2376065" cy="400110"/>
          </a:xfrm>
        </p:grpSpPr>
        <p:sp>
          <p:nvSpPr>
            <p:cNvPr id="15" name="TextBox 14"/>
            <p:cNvSpPr txBox="1"/>
            <p:nvPr/>
          </p:nvSpPr>
          <p:spPr>
            <a:xfrm>
              <a:off x="6814330" y="4597013"/>
              <a:ext cx="1716304" cy="400110"/>
            </a:xfrm>
            <a:prstGeom prst="rect">
              <a:avLst/>
            </a:prstGeom>
            <a:noFill/>
          </p:spPr>
          <p:txBody>
            <a:bodyPr wrap="none" rtlCol="0">
              <a:spAutoFit/>
            </a:bodyPr>
            <a:lstStyle/>
            <a:p>
              <a:r>
                <a:rPr lang="en-AU" sz="2000" dirty="0" smtClean="0"/>
                <a:t>Large intestine</a:t>
              </a:r>
              <a:endParaRPr lang="en-AU" sz="2000" dirty="0"/>
            </a:p>
          </p:txBody>
        </p:sp>
        <p:cxnSp>
          <p:nvCxnSpPr>
            <p:cNvPr id="27" name="Straight Connector 26"/>
            <p:cNvCxnSpPr>
              <a:stCxn id="15" idx="3"/>
            </p:cNvCxnSpPr>
            <p:nvPr/>
          </p:nvCxnSpPr>
          <p:spPr>
            <a:xfrm>
              <a:off x="8530634" y="4797068"/>
              <a:ext cx="659761" cy="70306"/>
            </a:xfrm>
            <a:prstGeom prst="line">
              <a:avLst/>
            </a:prstGeom>
            <a:ln/>
          </p:spPr>
          <p:style>
            <a:lnRef idx="3">
              <a:schemeClr val="dk1"/>
            </a:lnRef>
            <a:fillRef idx="0">
              <a:schemeClr val="dk1"/>
            </a:fillRef>
            <a:effectRef idx="2">
              <a:schemeClr val="dk1"/>
            </a:effectRef>
            <a:fontRef idx="minor">
              <a:schemeClr val="tx1"/>
            </a:fontRef>
          </p:style>
        </p:cxnSp>
      </p:grpSp>
      <p:grpSp>
        <p:nvGrpSpPr>
          <p:cNvPr id="62" name="Group 61"/>
          <p:cNvGrpSpPr/>
          <p:nvPr/>
        </p:nvGrpSpPr>
        <p:grpSpPr>
          <a:xfrm>
            <a:off x="9850837" y="5032777"/>
            <a:ext cx="1945542" cy="400110"/>
            <a:chOff x="9850837" y="5032777"/>
            <a:chExt cx="1945542" cy="400110"/>
          </a:xfrm>
        </p:grpSpPr>
        <p:sp>
          <p:nvSpPr>
            <p:cNvPr id="16" name="TextBox 15"/>
            <p:cNvSpPr txBox="1"/>
            <p:nvPr/>
          </p:nvSpPr>
          <p:spPr>
            <a:xfrm>
              <a:off x="10813096" y="5032777"/>
              <a:ext cx="983283" cy="400110"/>
            </a:xfrm>
            <a:prstGeom prst="rect">
              <a:avLst/>
            </a:prstGeom>
            <a:noFill/>
          </p:spPr>
          <p:txBody>
            <a:bodyPr wrap="none" rtlCol="0">
              <a:spAutoFit/>
            </a:bodyPr>
            <a:lstStyle/>
            <a:p>
              <a:r>
                <a:rPr lang="en-AU" sz="2000" dirty="0" smtClean="0"/>
                <a:t>Rectum</a:t>
              </a:r>
              <a:endParaRPr lang="en-AU" sz="2000" dirty="0"/>
            </a:p>
          </p:txBody>
        </p:sp>
        <p:cxnSp>
          <p:nvCxnSpPr>
            <p:cNvPr id="31" name="Straight Connector 30"/>
            <p:cNvCxnSpPr>
              <a:endCxn id="16" idx="1"/>
            </p:cNvCxnSpPr>
            <p:nvPr/>
          </p:nvCxnSpPr>
          <p:spPr>
            <a:xfrm flipV="1">
              <a:off x="9850837" y="5232832"/>
              <a:ext cx="962259" cy="96493"/>
            </a:xfrm>
            <a:prstGeom prst="line">
              <a:avLst/>
            </a:prstGeom>
            <a:ln/>
          </p:spPr>
          <p:style>
            <a:lnRef idx="3">
              <a:schemeClr val="dk1"/>
            </a:lnRef>
            <a:fillRef idx="0">
              <a:schemeClr val="dk1"/>
            </a:fillRef>
            <a:effectRef idx="2">
              <a:schemeClr val="dk1"/>
            </a:effectRef>
            <a:fontRef idx="minor">
              <a:schemeClr val="tx1"/>
            </a:fontRef>
          </p:style>
        </p:cxnSp>
      </p:grpSp>
      <p:grpSp>
        <p:nvGrpSpPr>
          <p:cNvPr id="63" name="Group 62"/>
          <p:cNvGrpSpPr/>
          <p:nvPr/>
        </p:nvGrpSpPr>
        <p:grpSpPr>
          <a:xfrm>
            <a:off x="9924365" y="5354700"/>
            <a:ext cx="1831598" cy="400110"/>
            <a:chOff x="9924365" y="5354700"/>
            <a:chExt cx="1831598" cy="400110"/>
          </a:xfrm>
        </p:grpSpPr>
        <p:sp>
          <p:nvSpPr>
            <p:cNvPr id="17" name="TextBox 16"/>
            <p:cNvSpPr txBox="1"/>
            <p:nvPr/>
          </p:nvSpPr>
          <p:spPr>
            <a:xfrm>
              <a:off x="11051924" y="5354700"/>
              <a:ext cx="704039" cy="400110"/>
            </a:xfrm>
            <a:prstGeom prst="rect">
              <a:avLst/>
            </a:prstGeom>
            <a:noFill/>
          </p:spPr>
          <p:txBody>
            <a:bodyPr wrap="none" rtlCol="0">
              <a:spAutoFit/>
            </a:bodyPr>
            <a:lstStyle/>
            <a:p>
              <a:r>
                <a:rPr lang="en-AU" sz="2000" dirty="0" smtClean="0"/>
                <a:t>Anus</a:t>
              </a:r>
              <a:endParaRPr lang="en-AU" dirty="0"/>
            </a:p>
          </p:txBody>
        </p:sp>
        <p:cxnSp>
          <p:nvCxnSpPr>
            <p:cNvPr id="34" name="Straight Connector 33"/>
            <p:cNvCxnSpPr>
              <a:endCxn id="17" idx="1"/>
            </p:cNvCxnSpPr>
            <p:nvPr/>
          </p:nvCxnSpPr>
          <p:spPr>
            <a:xfrm flipV="1">
              <a:off x="9924365" y="5554755"/>
              <a:ext cx="1127559" cy="71890"/>
            </a:xfrm>
            <a:prstGeom prst="line">
              <a:avLst/>
            </a:prstGeom>
            <a:ln/>
          </p:spPr>
          <p:style>
            <a:lnRef idx="3">
              <a:schemeClr val="dk1"/>
            </a:lnRef>
            <a:fillRef idx="0">
              <a:schemeClr val="dk1"/>
            </a:fillRef>
            <a:effectRef idx="2">
              <a:schemeClr val="dk1"/>
            </a:effectRef>
            <a:fontRef idx="minor">
              <a:schemeClr val="tx1"/>
            </a:fontRef>
          </p:style>
        </p:cxnSp>
      </p:grpSp>
      <p:graphicFrame>
        <p:nvGraphicFramePr>
          <p:cNvPr id="64" name="Table 63"/>
          <p:cNvGraphicFramePr>
            <a:graphicFrameLocks noGrp="1"/>
          </p:cNvGraphicFramePr>
          <p:nvPr>
            <p:extLst/>
          </p:nvPr>
        </p:nvGraphicFramePr>
        <p:xfrm>
          <a:off x="7331022" y="165761"/>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role do teeth play in digestion?</a:t>
                      </a:r>
                      <a:endParaRPr lang="en-AU" dirty="0"/>
                    </a:p>
                  </a:txBody>
                  <a:tcPr/>
                </a:tc>
                <a:extLst>
                  <a:ext uri="{0D108BD9-81ED-4DB2-BD59-A6C34878D82A}">
                    <a16:rowId xmlns:a16="http://schemas.microsoft.com/office/drawing/2014/main" xmlns="" val="10001"/>
                  </a:ext>
                </a:extLst>
              </a:tr>
            </a:tbl>
          </a:graphicData>
        </a:graphic>
      </p:graphicFrame>
      <p:grpSp>
        <p:nvGrpSpPr>
          <p:cNvPr id="32" name="Group 31"/>
          <p:cNvGrpSpPr/>
          <p:nvPr/>
        </p:nvGrpSpPr>
        <p:grpSpPr>
          <a:xfrm>
            <a:off x="9794513" y="3707286"/>
            <a:ext cx="2162635" cy="400110"/>
            <a:chOff x="9794513" y="3707286"/>
            <a:chExt cx="2162635" cy="400110"/>
          </a:xfrm>
        </p:grpSpPr>
        <p:sp>
          <p:nvSpPr>
            <p:cNvPr id="33" name="TextBox 32"/>
            <p:cNvSpPr txBox="1"/>
            <p:nvPr/>
          </p:nvSpPr>
          <p:spPr>
            <a:xfrm>
              <a:off x="10838829" y="3707286"/>
              <a:ext cx="1118319" cy="400110"/>
            </a:xfrm>
            <a:prstGeom prst="rect">
              <a:avLst/>
            </a:prstGeom>
            <a:noFill/>
          </p:spPr>
          <p:txBody>
            <a:bodyPr wrap="none" rtlCol="0">
              <a:spAutoFit/>
            </a:bodyPr>
            <a:lstStyle/>
            <a:p>
              <a:r>
                <a:rPr lang="en-AU" sz="2000" dirty="0" smtClean="0"/>
                <a:t>Pancreas</a:t>
              </a:r>
              <a:endParaRPr lang="en-AU" dirty="0"/>
            </a:p>
          </p:txBody>
        </p:sp>
        <p:cxnSp>
          <p:nvCxnSpPr>
            <p:cNvPr id="35" name="Straight Connector 34"/>
            <p:cNvCxnSpPr>
              <a:endCxn id="33" idx="1"/>
            </p:cNvCxnSpPr>
            <p:nvPr/>
          </p:nvCxnSpPr>
          <p:spPr>
            <a:xfrm flipV="1">
              <a:off x="9794513" y="3907341"/>
              <a:ext cx="1044316" cy="100063"/>
            </a:xfrm>
            <a:prstGeom prst="line">
              <a:avLst/>
            </a:prstGeom>
            <a:ln/>
          </p:spPr>
          <p:style>
            <a:lnRef idx="3">
              <a:schemeClr val="dk1"/>
            </a:lnRef>
            <a:fillRef idx="0">
              <a:schemeClr val="dk1"/>
            </a:fillRef>
            <a:effectRef idx="2">
              <a:schemeClr val="dk1"/>
            </a:effectRef>
            <a:fontRef idx="minor">
              <a:schemeClr val="tx1"/>
            </a:fontRef>
          </p:style>
        </p:cxnSp>
      </p:grpSp>
      <p:grpSp>
        <p:nvGrpSpPr>
          <p:cNvPr id="36" name="Group 35"/>
          <p:cNvGrpSpPr/>
          <p:nvPr/>
        </p:nvGrpSpPr>
        <p:grpSpPr>
          <a:xfrm>
            <a:off x="7433004" y="3002161"/>
            <a:ext cx="2048528" cy="400110"/>
            <a:chOff x="7690031" y="4024063"/>
            <a:chExt cx="2062659" cy="555304"/>
          </a:xfrm>
        </p:grpSpPr>
        <p:sp>
          <p:nvSpPr>
            <p:cNvPr id="37" name="TextBox 36"/>
            <p:cNvSpPr txBox="1"/>
            <p:nvPr/>
          </p:nvSpPr>
          <p:spPr>
            <a:xfrm>
              <a:off x="7690031" y="4024063"/>
              <a:ext cx="687009" cy="555304"/>
            </a:xfrm>
            <a:prstGeom prst="rect">
              <a:avLst/>
            </a:prstGeom>
            <a:noFill/>
          </p:spPr>
          <p:txBody>
            <a:bodyPr wrap="none" rtlCol="0">
              <a:spAutoFit/>
            </a:bodyPr>
            <a:lstStyle/>
            <a:p>
              <a:r>
                <a:rPr lang="en-AU" sz="2000" dirty="0" smtClean="0"/>
                <a:t>Liver</a:t>
              </a:r>
              <a:endParaRPr lang="en-AU" sz="2000" dirty="0"/>
            </a:p>
          </p:txBody>
        </p:sp>
        <p:cxnSp>
          <p:nvCxnSpPr>
            <p:cNvPr id="38" name="Straight Connector 37"/>
            <p:cNvCxnSpPr>
              <a:stCxn id="37" idx="3"/>
            </p:cNvCxnSpPr>
            <p:nvPr/>
          </p:nvCxnSpPr>
          <p:spPr>
            <a:xfrm>
              <a:off x="8377040" y="4301715"/>
              <a:ext cx="1375650" cy="161405"/>
            </a:xfrm>
            <a:prstGeom prst="line">
              <a:avLst/>
            </a:prstGeom>
            <a:ln/>
          </p:spPr>
          <p:style>
            <a:lnRef idx="3">
              <a:schemeClr val="dk1"/>
            </a:lnRef>
            <a:fillRef idx="0">
              <a:schemeClr val="dk1"/>
            </a:fillRef>
            <a:effectRef idx="2">
              <a:schemeClr val="dk1"/>
            </a:effectRef>
            <a:fontRef idx="minor">
              <a:schemeClr val="tx1"/>
            </a:fontRef>
          </p:style>
        </p:cxnSp>
      </p:grpSp>
      <p:grpSp>
        <p:nvGrpSpPr>
          <p:cNvPr id="39" name="Group 38"/>
          <p:cNvGrpSpPr/>
          <p:nvPr/>
        </p:nvGrpSpPr>
        <p:grpSpPr>
          <a:xfrm>
            <a:off x="6818869" y="3518567"/>
            <a:ext cx="2596608" cy="400110"/>
            <a:chOff x="6814330" y="4597013"/>
            <a:chExt cx="2596608" cy="400110"/>
          </a:xfrm>
        </p:grpSpPr>
        <p:sp>
          <p:nvSpPr>
            <p:cNvPr id="40" name="TextBox 39"/>
            <p:cNvSpPr txBox="1"/>
            <p:nvPr/>
          </p:nvSpPr>
          <p:spPr>
            <a:xfrm>
              <a:off x="6814330" y="4597013"/>
              <a:ext cx="1451038" cy="400110"/>
            </a:xfrm>
            <a:prstGeom prst="rect">
              <a:avLst/>
            </a:prstGeom>
            <a:noFill/>
          </p:spPr>
          <p:txBody>
            <a:bodyPr wrap="none" rtlCol="0">
              <a:spAutoFit/>
            </a:bodyPr>
            <a:lstStyle/>
            <a:p>
              <a:r>
                <a:rPr lang="en-AU" sz="2000" dirty="0" smtClean="0"/>
                <a:t>Gall bladder</a:t>
              </a:r>
              <a:endParaRPr lang="en-AU" sz="2000" dirty="0"/>
            </a:p>
          </p:txBody>
        </p:sp>
        <p:cxnSp>
          <p:nvCxnSpPr>
            <p:cNvPr id="41" name="Straight Connector 40"/>
            <p:cNvCxnSpPr>
              <a:stCxn id="40" idx="3"/>
            </p:cNvCxnSpPr>
            <p:nvPr/>
          </p:nvCxnSpPr>
          <p:spPr>
            <a:xfrm flipV="1">
              <a:off x="8265368" y="4706780"/>
              <a:ext cx="1145570" cy="90288"/>
            </a:xfrm>
            <a:prstGeom prst="line">
              <a:avLst/>
            </a:prstGeom>
            <a:ln/>
          </p:spPr>
          <p:style>
            <a:lnRef idx="3">
              <a:schemeClr val="dk1"/>
            </a:lnRef>
            <a:fillRef idx="0">
              <a:schemeClr val="dk1"/>
            </a:fillRef>
            <a:effectRef idx="2">
              <a:schemeClr val="dk1"/>
            </a:effectRef>
            <a:fontRef idx="minor">
              <a:schemeClr val="tx1"/>
            </a:fontRef>
          </p:style>
        </p:cxnSp>
      </p:grpSp>
      <p:graphicFrame>
        <p:nvGraphicFramePr>
          <p:cNvPr id="42" name="Table 41"/>
          <p:cNvGraphicFramePr>
            <a:graphicFrameLocks noGrp="1"/>
          </p:cNvGraphicFramePr>
          <p:nvPr>
            <p:extLst/>
          </p:nvPr>
        </p:nvGraphicFramePr>
        <p:xfrm>
          <a:off x="9341877" y="1613126"/>
          <a:ext cx="2773677" cy="1027902"/>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87822">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role of the tongue?</a:t>
                      </a:r>
                      <a:endParaRPr lang="en-AU"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46342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310182"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a:t>
            </a:r>
            <a:endParaRPr lang="en-AU" sz="3200" dirty="0"/>
          </a:p>
        </p:txBody>
      </p:sp>
      <p:sp>
        <p:nvSpPr>
          <p:cNvPr id="2" name="TextBox 1"/>
          <p:cNvSpPr txBox="1"/>
          <p:nvPr/>
        </p:nvSpPr>
        <p:spPr>
          <a:xfrm>
            <a:off x="201955" y="1121963"/>
            <a:ext cx="7231051" cy="3416320"/>
          </a:xfrm>
          <a:prstGeom prst="rect">
            <a:avLst/>
          </a:prstGeom>
          <a:noFill/>
        </p:spPr>
        <p:txBody>
          <a:bodyPr wrap="square" rtlCol="0">
            <a:spAutoFit/>
          </a:bodyPr>
          <a:lstStyle/>
          <a:p>
            <a:r>
              <a:rPr lang="en-AU" sz="2700" b="1" dirty="0" smtClean="0"/>
              <a:t>Function of Organs in the Digestive System</a:t>
            </a:r>
          </a:p>
          <a:p>
            <a:pPr marL="457200" indent="-457200">
              <a:buFont typeface="Arial" panose="020B0604020202020204" pitchFamily="34" charset="0"/>
              <a:buChar char="•"/>
            </a:pPr>
            <a:endParaRPr lang="en-AU" sz="2700" b="1" dirty="0" smtClean="0"/>
          </a:p>
          <a:p>
            <a:pPr marL="457200" indent="-457200">
              <a:buFont typeface="Arial" panose="020B0604020202020204" pitchFamily="34" charset="0"/>
              <a:buChar char="•"/>
            </a:pPr>
            <a:r>
              <a:rPr lang="en-AU" sz="2700" b="1" dirty="0" smtClean="0"/>
              <a:t>Oesophagus - </a:t>
            </a:r>
            <a:r>
              <a:rPr lang="en-AU" sz="2700" dirty="0" smtClean="0"/>
              <a:t>moves food from the mouth to the stomach.</a:t>
            </a:r>
          </a:p>
          <a:p>
            <a:pPr marL="457200" indent="-457200">
              <a:buFont typeface="Arial" panose="020B0604020202020204" pitchFamily="34" charset="0"/>
              <a:buChar char="•"/>
            </a:pPr>
            <a:endParaRPr lang="en-AU" sz="2700" dirty="0" smtClean="0"/>
          </a:p>
          <a:p>
            <a:pPr marL="457200" indent="-457200">
              <a:buFont typeface="Arial" panose="020B0604020202020204" pitchFamily="34" charset="0"/>
              <a:buChar char="•"/>
            </a:pPr>
            <a:r>
              <a:rPr lang="en-AU" sz="2700" b="1" dirty="0" smtClean="0"/>
              <a:t>Stomach - </a:t>
            </a:r>
            <a:r>
              <a:rPr lang="en-AU" sz="2700" dirty="0"/>
              <a:t>f</a:t>
            </a:r>
            <a:r>
              <a:rPr lang="en-AU" sz="2700" dirty="0" smtClean="0"/>
              <a:t>ood is mixed with stomach acid to help digestion.</a:t>
            </a:r>
          </a:p>
          <a:p>
            <a:pPr marL="457200" indent="-457200">
              <a:buFont typeface="Arial" panose="020B0604020202020204" pitchFamily="34" charset="0"/>
              <a:buChar char="•"/>
            </a:pPr>
            <a:endParaRPr lang="en-AU" sz="2700" dirty="0" smtClean="0"/>
          </a:p>
        </p:txBody>
      </p:sp>
      <p:graphicFrame>
        <p:nvGraphicFramePr>
          <p:cNvPr id="10" name="Table 9"/>
          <p:cNvGraphicFramePr>
            <a:graphicFrameLocks noGrp="1"/>
          </p:cNvGraphicFramePr>
          <p:nvPr>
            <p:extLst/>
          </p:nvPr>
        </p:nvGraphicFramePr>
        <p:xfrm>
          <a:off x="4292796" y="16304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function of the oesophagus?</a:t>
                      </a:r>
                      <a:endParaRPr lang="en-AU" dirty="0"/>
                    </a:p>
                  </a:txBody>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rotWithShape="1">
          <a:blip r:embed="rId2"/>
          <a:srcRect l="20941" r="32372"/>
          <a:stretch/>
        </p:blipFill>
        <p:spPr>
          <a:xfrm>
            <a:off x="8092767" y="130645"/>
            <a:ext cx="3663196" cy="5884697"/>
          </a:xfrm>
          <a:prstGeom prst="rect">
            <a:avLst/>
          </a:prstGeom>
        </p:spPr>
      </p:pic>
      <p:grpSp>
        <p:nvGrpSpPr>
          <p:cNvPr id="56" name="Group 55"/>
          <p:cNvGrpSpPr/>
          <p:nvPr/>
        </p:nvGrpSpPr>
        <p:grpSpPr>
          <a:xfrm>
            <a:off x="7823064" y="1213016"/>
            <a:ext cx="1612473" cy="400110"/>
            <a:chOff x="7823064" y="1213016"/>
            <a:chExt cx="1612473" cy="400110"/>
          </a:xfrm>
        </p:grpSpPr>
        <p:sp>
          <p:nvSpPr>
            <p:cNvPr id="5" name="TextBox 4"/>
            <p:cNvSpPr txBox="1"/>
            <p:nvPr/>
          </p:nvSpPr>
          <p:spPr>
            <a:xfrm>
              <a:off x="7823064" y="1213016"/>
              <a:ext cx="894797" cy="400110"/>
            </a:xfrm>
            <a:prstGeom prst="rect">
              <a:avLst/>
            </a:prstGeom>
            <a:noFill/>
          </p:spPr>
          <p:txBody>
            <a:bodyPr wrap="none" rtlCol="0">
              <a:spAutoFit/>
            </a:bodyPr>
            <a:lstStyle/>
            <a:p>
              <a:r>
                <a:rPr lang="en-AU" sz="2000" dirty="0" smtClean="0"/>
                <a:t>Mouth</a:t>
              </a:r>
              <a:endParaRPr lang="en-AU" dirty="0"/>
            </a:p>
          </p:txBody>
        </p:sp>
        <p:cxnSp>
          <p:nvCxnSpPr>
            <p:cNvPr id="20" name="Straight Connector 19"/>
            <p:cNvCxnSpPr>
              <a:stCxn id="5" idx="3"/>
            </p:cNvCxnSpPr>
            <p:nvPr/>
          </p:nvCxnSpPr>
          <p:spPr>
            <a:xfrm flipV="1">
              <a:off x="8717861" y="1397682"/>
              <a:ext cx="717676" cy="15389"/>
            </a:xfrm>
            <a:prstGeom prst="line">
              <a:avLst/>
            </a:prstGeom>
            <a:ln/>
          </p:spPr>
          <p:style>
            <a:lnRef idx="3">
              <a:schemeClr val="dk1"/>
            </a:lnRef>
            <a:fillRef idx="0">
              <a:schemeClr val="dk1"/>
            </a:fillRef>
            <a:effectRef idx="2">
              <a:schemeClr val="dk1"/>
            </a:effectRef>
            <a:fontRef idx="minor">
              <a:schemeClr val="tx1"/>
            </a:fontRef>
          </p:style>
        </p:cxnSp>
      </p:grpSp>
      <p:grpSp>
        <p:nvGrpSpPr>
          <p:cNvPr id="57" name="Group 56"/>
          <p:cNvGrpSpPr/>
          <p:nvPr/>
        </p:nvGrpSpPr>
        <p:grpSpPr>
          <a:xfrm>
            <a:off x="7296586" y="1922430"/>
            <a:ext cx="2554251" cy="400110"/>
            <a:chOff x="7296586" y="1922430"/>
            <a:chExt cx="2554251" cy="400110"/>
          </a:xfrm>
        </p:grpSpPr>
        <p:sp>
          <p:nvSpPr>
            <p:cNvPr id="18" name="TextBox 17"/>
            <p:cNvSpPr txBox="1"/>
            <p:nvPr/>
          </p:nvSpPr>
          <p:spPr>
            <a:xfrm>
              <a:off x="7296586" y="1922430"/>
              <a:ext cx="1467068" cy="400110"/>
            </a:xfrm>
            <a:prstGeom prst="rect">
              <a:avLst/>
            </a:prstGeom>
            <a:noFill/>
          </p:spPr>
          <p:txBody>
            <a:bodyPr wrap="none" rtlCol="0">
              <a:spAutoFit/>
            </a:bodyPr>
            <a:lstStyle/>
            <a:p>
              <a:r>
                <a:rPr lang="en-AU" sz="2000" dirty="0" smtClean="0"/>
                <a:t>Oesophagus</a:t>
              </a:r>
              <a:endParaRPr lang="en-AU" dirty="0"/>
            </a:p>
          </p:txBody>
        </p:sp>
        <p:cxnSp>
          <p:nvCxnSpPr>
            <p:cNvPr id="21" name="Straight Connector 20"/>
            <p:cNvCxnSpPr>
              <a:stCxn id="18" idx="3"/>
            </p:cNvCxnSpPr>
            <p:nvPr/>
          </p:nvCxnSpPr>
          <p:spPr>
            <a:xfrm>
              <a:off x="8763654" y="2122485"/>
              <a:ext cx="1087183" cy="73385"/>
            </a:xfrm>
            <a:prstGeom prst="line">
              <a:avLst/>
            </a:prstGeom>
            <a:ln/>
          </p:spPr>
          <p:style>
            <a:lnRef idx="3">
              <a:schemeClr val="dk1"/>
            </a:lnRef>
            <a:fillRef idx="0">
              <a:schemeClr val="dk1"/>
            </a:fillRef>
            <a:effectRef idx="2">
              <a:schemeClr val="dk1"/>
            </a:effectRef>
            <a:fontRef idx="minor">
              <a:schemeClr val="tx1"/>
            </a:fontRef>
          </p:style>
        </p:cxnSp>
      </p:grpSp>
      <p:grpSp>
        <p:nvGrpSpPr>
          <p:cNvPr id="61" name="Group 60"/>
          <p:cNvGrpSpPr/>
          <p:nvPr/>
        </p:nvGrpSpPr>
        <p:grpSpPr>
          <a:xfrm>
            <a:off x="10297101" y="3388085"/>
            <a:ext cx="1752716" cy="400110"/>
            <a:chOff x="10297101" y="3388085"/>
            <a:chExt cx="1752716" cy="400110"/>
          </a:xfrm>
        </p:grpSpPr>
        <p:sp>
          <p:nvSpPr>
            <p:cNvPr id="13" name="TextBox 12"/>
            <p:cNvSpPr txBox="1"/>
            <p:nvPr/>
          </p:nvSpPr>
          <p:spPr>
            <a:xfrm>
              <a:off x="10955543" y="3388085"/>
              <a:ext cx="1094274" cy="400110"/>
            </a:xfrm>
            <a:prstGeom prst="rect">
              <a:avLst/>
            </a:prstGeom>
            <a:noFill/>
          </p:spPr>
          <p:txBody>
            <a:bodyPr wrap="none" rtlCol="0">
              <a:spAutoFit/>
            </a:bodyPr>
            <a:lstStyle/>
            <a:p>
              <a:r>
                <a:rPr lang="en-AU" sz="2000" dirty="0" smtClean="0"/>
                <a:t>Stomach</a:t>
              </a:r>
              <a:endParaRPr lang="en-AU" dirty="0"/>
            </a:p>
          </p:txBody>
        </p:sp>
        <p:cxnSp>
          <p:nvCxnSpPr>
            <p:cNvPr id="23" name="Straight Connector 22"/>
            <p:cNvCxnSpPr>
              <a:endCxn id="13" idx="1"/>
            </p:cNvCxnSpPr>
            <p:nvPr/>
          </p:nvCxnSpPr>
          <p:spPr>
            <a:xfrm flipV="1">
              <a:off x="10297101" y="3588140"/>
              <a:ext cx="658442" cy="41411"/>
            </a:xfrm>
            <a:prstGeom prst="line">
              <a:avLst/>
            </a:prstGeom>
            <a:ln/>
          </p:spPr>
          <p:style>
            <a:lnRef idx="3">
              <a:schemeClr val="dk1"/>
            </a:lnRef>
            <a:fillRef idx="0">
              <a:schemeClr val="dk1"/>
            </a:fillRef>
            <a:effectRef idx="2">
              <a:schemeClr val="dk1"/>
            </a:effectRef>
            <a:fontRef idx="minor">
              <a:schemeClr val="tx1"/>
            </a:fontRef>
          </p:style>
        </p:cxnSp>
      </p:grpSp>
      <p:grpSp>
        <p:nvGrpSpPr>
          <p:cNvPr id="58" name="Group 57"/>
          <p:cNvGrpSpPr/>
          <p:nvPr/>
        </p:nvGrpSpPr>
        <p:grpSpPr>
          <a:xfrm>
            <a:off x="6986875" y="3974580"/>
            <a:ext cx="2734936" cy="552453"/>
            <a:chOff x="6986875" y="3974580"/>
            <a:chExt cx="2734936" cy="552453"/>
          </a:xfrm>
        </p:grpSpPr>
        <p:sp>
          <p:nvSpPr>
            <p:cNvPr id="14" name="TextBox 13"/>
            <p:cNvSpPr txBox="1"/>
            <p:nvPr/>
          </p:nvSpPr>
          <p:spPr>
            <a:xfrm>
              <a:off x="6986875" y="3974580"/>
              <a:ext cx="1718740" cy="400110"/>
            </a:xfrm>
            <a:prstGeom prst="rect">
              <a:avLst/>
            </a:prstGeom>
            <a:noFill/>
          </p:spPr>
          <p:txBody>
            <a:bodyPr wrap="none" rtlCol="0">
              <a:spAutoFit/>
            </a:bodyPr>
            <a:lstStyle/>
            <a:p>
              <a:r>
                <a:rPr lang="en-AU" sz="2000" dirty="0" smtClean="0"/>
                <a:t>Small intestine</a:t>
              </a:r>
              <a:endParaRPr lang="en-AU" sz="2000" dirty="0"/>
            </a:p>
          </p:txBody>
        </p:sp>
        <p:cxnSp>
          <p:nvCxnSpPr>
            <p:cNvPr id="25" name="Straight Connector 24"/>
            <p:cNvCxnSpPr>
              <a:stCxn id="14" idx="3"/>
            </p:cNvCxnSpPr>
            <p:nvPr/>
          </p:nvCxnSpPr>
          <p:spPr>
            <a:xfrm>
              <a:off x="8705615" y="4174635"/>
              <a:ext cx="1016196" cy="352398"/>
            </a:xfrm>
            <a:prstGeom prst="line">
              <a:avLst/>
            </a:prstGeom>
            <a:ln/>
          </p:spPr>
          <p:style>
            <a:lnRef idx="3">
              <a:schemeClr val="dk1"/>
            </a:lnRef>
            <a:fillRef idx="0">
              <a:schemeClr val="dk1"/>
            </a:fillRef>
            <a:effectRef idx="2">
              <a:schemeClr val="dk1"/>
            </a:effectRef>
            <a:fontRef idx="minor">
              <a:schemeClr val="tx1"/>
            </a:fontRef>
          </p:style>
        </p:cxnSp>
      </p:grpSp>
      <p:grpSp>
        <p:nvGrpSpPr>
          <p:cNvPr id="59" name="Group 58"/>
          <p:cNvGrpSpPr/>
          <p:nvPr/>
        </p:nvGrpSpPr>
        <p:grpSpPr>
          <a:xfrm>
            <a:off x="6814330" y="4597013"/>
            <a:ext cx="2376065" cy="400110"/>
            <a:chOff x="6814330" y="4597013"/>
            <a:chExt cx="2376065" cy="400110"/>
          </a:xfrm>
        </p:grpSpPr>
        <p:sp>
          <p:nvSpPr>
            <p:cNvPr id="15" name="TextBox 14"/>
            <p:cNvSpPr txBox="1"/>
            <p:nvPr/>
          </p:nvSpPr>
          <p:spPr>
            <a:xfrm>
              <a:off x="6814330" y="4597013"/>
              <a:ext cx="1716304" cy="400110"/>
            </a:xfrm>
            <a:prstGeom prst="rect">
              <a:avLst/>
            </a:prstGeom>
            <a:noFill/>
          </p:spPr>
          <p:txBody>
            <a:bodyPr wrap="none" rtlCol="0">
              <a:spAutoFit/>
            </a:bodyPr>
            <a:lstStyle/>
            <a:p>
              <a:r>
                <a:rPr lang="en-AU" sz="2000" dirty="0" smtClean="0"/>
                <a:t>Large intestine</a:t>
              </a:r>
              <a:endParaRPr lang="en-AU" sz="2000" dirty="0"/>
            </a:p>
          </p:txBody>
        </p:sp>
        <p:cxnSp>
          <p:nvCxnSpPr>
            <p:cNvPr id="27" name="Straight Connector 26"/>
            <p:cNvCxnSpPr>
              <a:stCxn id="15" idx="3"/>
            </p:cNvCxnSpPr>
            <p:nvPr/>
          </p:nvCxnSpPr>
          <p:spPr>
            <a:xfrm>
              <a:off x="8530634" y="4797068"/>
              <a:ext cx="659761" cy="70306"/>
            </a:xfrm>
            <a:prstGeom prst="line">
              <a:avLst/>
            </a:prstGeom>
            <a:ln/>
          </p:spPr>
          <p:style>
            <a:lnRef idx="3">
              <a:schemeClr val="dk1"/>
            </a:lnRef>
            <a:fillRef idx="0">
              <a:schemeClr val="dk1"/>
            </a:fillRef>
            <a:effectRef idx="2">
              <a:schemeClr val="dk1"/>
            </a:effectRef>
            <a:fontRef idx="minor">
              <a:schemeClr val="tx1"/>
            </a:fontRef>
          </p:style>
        </p:cxnSp>
      </p:grpSp>
      <p:grpSp>
        <p:nvGrpSpPr>
          <p:cNvPr id="62" name="Group 61"/>
          <p:cNvGrpSpPr/>
          <p:nvPr/>
        </p:nvGrpSpPr>
        <p:grpSpPr>
          <a:xfrm>
            <a:off x="9850837" y="5032777"/>
            <a:ext cx="1945542" cy="400110"/>
            <a:chOff x="9850837" y="5032777"/>
            <a:chExt cx="1945542" cy="400110"/>
          </a:xfrm>
        </p:grpSpPr>
        <p:sp>
          <p:nvSpPr>
            <p:cNvPr id="16" name="TextBox 15"/>
            <p:cNvSpPr txBox="1"/>
            <p:nvPr/>
          </p:nvSpPr>
          <p:spPr>
            <a:xfrm>
              <a:off x="10813096" y="5032777"/>
              <a:ext cx="983283" cy="400110"/>
            </a:xfrm>
            <a:prstGeom prst="rect">
              <a:avLst/>
            </a:prstGeom>
            <a:noFill/>
          </p:spPr>
          <p:txBody>
            <a:bodyPr wrap="none" rtlCol="0">
              <a:spAutoFit/>
            </a:bodyPr>
            <a:lstStyle/>
            <a:p>
              <a:r>
                <a:rPr lang="en-AU" sz="2000" dirty="0" smtClean="0"/>
                <a:t>Rectum</a:t>
              </a:r>
              <a:endParaRPr lang="en-AU" sz="2000" dirty="0"/>
            </a:p>
          </p:txBody>
        </p:sp>
        <p:cxnSp>
          <p:nvCxnSpPr>
            <p:cNvPr id="31" name="Straight Connector 30"/>
            <p:cNvCxnSpPr>
              <a:endCxn id="16" idx="1"/>
            </p:cNvCxnSpPr>
            <p:nvPr/>
          </p:nvCxnSpPr>
          <p:spPr>
            <a:xfrm flipV="1">
              <a:off x="9850837" y="5232832"/>
              <a:ext cx="962259" cy="96493"/>
            </a:xfrm>
            <a:prstGeom prst="line">
              <a:avLst/>
            </a:prstGeom>
            <a:ln/>
          </p:spPr>
          <p:style>
            <a:lnRef idx="3">
              <a:schemeClr val="dk1"/>
            </a:lnRef>
            <a:fillRef idx="0">
              <a:schemeClr val="dk1"/>
            </a:fillRef>
            <a:effectRef idx="2">
              <a:schemeClr val="dk1"/>
            </a:effectRef>
            <a:fontRef idx="minor">
              <a:schemeClr val="tx1"/>
            </a:fontRef>
          </p:style>
        </p:cxnSp>
      </p:grpSp>
      <p:grpSp>
        <p:nvGrpSpPr>
          <p:cNvPr id="63" name="Group 62"/>
          <p:cNvGrpSpPr/>
          <p:nvPr/>
        </p:nvGrpSpPr>
        <p:grpSpPr>
          <a:xfrm>
            <a:off x="9924365" y="5354700"/>
            <a:ext cx="1831598" cy="400110"/>
            <a:chOff x="9924365" y="5354700"/>
            <a:chExt cx="1831598" cy="400110"/>
          </a:xfrm>
        </p:grpSpPr>
        <p:sp>
          <p:nvSpPr>
            <p:cNvPr id="17" name="TextBox 16"/>
            <p:cNvSpPr txBox="1"/>
            <p:nvPr/>
          </p:nvSpPr>
          <p:spPr>
            <a:xfrm>
              <a:off x="11051924" y="5354700"/>
              <a:ext cx="704039" cy="400110"/>
            </a:xfrm>
            <a:prstGeom prst="rect">
              <a:avLst/>
            </a:prstGeom>
            <a:noFill/>
          </p:spPr>
          <p:txBody>
            <a:bodyPr wrap="none" rtlCol="0">
              <a:spAutoFit/>
            </a:bodyPr>
            <a:lstStyle/>
            <a:p>
              <a:r>
                <a:rPr lang="en-AU" sz="2000" dirty="0" smtClean="0"/>
                <a:t>Anus</a:t>
              </a:r>
              <a:endParaRPr lang="en-AU" dirty="0"/>
            </a:p>
          </p:txBody>
        </p:sp>
        <p:cxnSp>
          <p:nvCxnSpPr>
            <p:cNvPr id="34" name="Straight Connector 33"/>
            <p:cNvCxnSpPr>
              <a:endCxn id="17" idx="1"/>
            </p:cNvCxnSpPr>
            <p:nvPr/>
          </p:nvCxnSpPr>
          <p:spPr>
            <a:xfrm flipV="1">
              <a:off x="9924365" y="5554755"/>
              <a:ext cx="1127559" cy="71890"/>
            </a:xfrm>
            <a:prstGeom prst="line">
              <a:avLst/>
            </a:prstGeom>
            <a:ln/>
          </p:spPr>
          <p:style>
            <a:lnRef idx="3">
              <a:schemeClr val="dk1"/>
            </a:lnRef>
            <a:fillRef idx="0">
              <a:schemeClr val="dk1"/>
            </a:fillRef>
            <a:effectRef idx="2">
              <a:schemeClr val="dk1"/>
            </a:effectRef>
            <a:fontRef idx="minor">
              <a:schemeClr val="tx1"/>
            </a:fontRef>
          </p:style>
        </p:cxnSp>
      </p:grpSp>
      <p:graphicFrame>
        <p:nvGraphicFramePr>
          <p:cNvPr id="64" name="Table 63"/>
          <p:cNvGraphicFramePr>
            <a:graphicFrameLocks noGrp="1"/>
          </p:cNvGraphicFramePr>
          <p:nvPr>
            <p:extLst/>
          </p:nvPr>
        </p:nvGraphicFramePr>
        <p:xfrm>
          <a:off x="7331022" y="165761"/>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long is food stored in the stomach?</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5" name="Table 64"/>
          <p:cNvGraphicFramePr>
            <a:graphicFrameLocks noGrp="1"/>
          </p:cNvGraphicFramePr>
          <p:nvPr>
            <p:extLst/>
          </p:nvPr>
        </p:nvGraphicFramePr>
        <p:xfrm>
          <a:off x="445167" y="495062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else happens in the stomach?</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6" name="Table 65"/>
          <p:cNvGraphicFramePr>
            <a:graphicFrameLocks noGrp="1"/>
          </p:cNvGraphicFramePr>
          <p:nvPr>
            <p:extLst/>
          </p:nvPr>
        </p:nvGraphicFramePr>
        <p:xfrm>
          <a:off x="3467520" y="495062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4</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Where does the food go next?</a:t>
                      </a:r>
                      <a:endParaRPr lang="en-AU" dirty="0"/>
                    </a:p>
                  </a:txBody>
                  <a:tcPr/>
                </a:tc>
                <a:extLst>
                  <a:ext uri="{0D108BD9-81ED-4DB2-BD59-A6C34878D82A}">
                    <a16:rowId xmlns:a16="http://schemas.microsoft.com/office/drawing/2014/main" xmlns="" val="10001"/>
                  </a:ext>
                </a:extLst>
              </a:tr>
            </a:tbl>
          </a:graphicData>
        </a:graphic>
      </p:graphicFrame>
      <p:grpSp>
        <p:nvGrpSpPr>
          <p:cNvPr id="42" name="Group 41"/>
          <p:cNvGrpSpPr/>
          <p:nvPr/>
        </p:nvGrpSpPr>
        <p:grpSpPr>
          <a:xfrm>
            <a:off x="9794513" y="3707286"/>
            <a:ext cx="2162635" cy="400110"/>
            <a:chOff x="9794513" y="3707286"/>
            <a:chExt cx="2162635" cy="400110"/>
          </a:xfrm>
        </p:grpSpPr>
        <p:sp>
          <p:nvSpPr>
            <p:cNvPr id="43" name="TextBox 42"/>
            <p:cNvSpPr txBox="1"/>
            <p:nvPr/>
          </p:nvSpPr>
          <p:spPr>
            <a:xfrm>
              <a:off x="10838829" y="3707286"/>
              <a:ext cx="1118319" cy="400110"/>
            </a:xfrm>
            <a:prstGeom prst="rect">
              <a:avLst/>
            </a:prstGeom>
            <a:noFill/>
          </p:spPr>
          <p:txBody>
            <a:bodyPr wrap="none" rtlCol="0">
              <a:spAutoFit/>
            </a:bodyPr>
            <a:lstStyle/>
            <a:p>
              <a:r>
                <a:rPr lang="en-AU" sz="2000" dirty="0" smtClean="0"/>
                <a:t>Pancreas</a:t>
              </a:r>
              <a:endParaRPr lang="en-AU" dirty="0"/>
            </a:p>
          </p:txBody>
        </p:sp>
        <p:cxnSp>
          <p:nvCxnSpPr>
            <p:cNvPr id="44" name="Straight Connector 43"/>
            <p:cNvCxnSpPr>
              <a:endCxn id="43" idx="1"/>
            </p:cNvCxnSpPr>
            <p:nvPr/>
          </p:nvCxnSpPr>
          <p:spPr>
            <a:xfrm flipV="1">
              <a:off x="9794513" y="3907341"/>
              <a:ext cx="1044316" cy="100063"/>
            </a:xfrm>
            <a:prstGeom prst="line">
              <a:avLst/>
            </a:prstGeom>
            <a:ln/>
          </p:spPr>
          <p:style>
            <a:lnRef idx="3">
              <a:schemeClr val="dk1"/>
            </a:lnRef>
            <a:fillRef idx="0">
              <a:schemeClr val="dk1"/>
            </a:fillRef>
            <a:effectRef idx="2">
              <a:schemeClr val="dk1"/>
            </a:effectRef>
            <a:fontRef idx="minor">
              <a:schemeClr val="tx1"/>
            </a:fontRef>
          </p:style>
        </p:cxnSp>
      </p:grpSp>
      <p:grpSp>
        <p:nvGrpSpPr>
          <p:cNvPr id="45" name="Group 44"/>
          <p:cNvGrpSpPr/>
          <p:nvPr/>
        </p:nvGrpSpPr>
        <p:grpSpPr>
          <a:xfrm>
            <a:off x="7433004" y="3002161"/>
            <a:ext cx="2048528" cy="400110"/>
            <a:chOff x="7690031" y="4024063"/>
            <a:chExt cx="2062659" cy="555304"/>
          </a:xfrm>
        </p:grpSpPr>
        <p:sp>
          <p:nvSpPr>
            <p:cNvPr id="46" name="TextBox 45"/>
            <p:cNvSpPr txBox="1"/>
            <p:nvPr/>
          </p:nvSpPr>
          <p:spPr>
            <a:xfrm>
              <a:off x="7690031" y="4024063"/>
              <a:ext cx="687009" cy="555304"/>
            </a:xfrm>
            <a:prstGeom prst="rect">
              <a:avLst/>
            </a:prstGeom>
            <a:noFill/>
          </p:spPr>
          <p:txBody>
            <a:bodyPr wrap="none" rtlCol="0">
              <a:spAutoFit/>
            </a:bodyPr>
            <a:lstStyle/>
            <a:p>
              <a:r>
                <a:rPr lang="en-AU" sz="2000" dirty="0" smtClean="0"/>
                <a:t>Liver</a:t>
              </a:r>
              <a:endParaRPr lang="en-AU" sz="2000" dirty="0"/>
            </a:p>
          </p:txBody>
        </p:sp>
        <p:cxnSp>
          <p:nvCxnSpPr>
            <p:cNvPr id="47" name="Straight Connector 46"/>
            <p:cNvCxnSpPr>
              <a:stCxn id="46" idx="3"/>
            </p:cNvCxnSpPr>
            <p:nvPr/>
          </p:nvCxnSpPr>
          <p:spPr>
            <a:xfrm>
              <a:off x="8377040" y="4301715"/>
              <a:ext cx="1375650" cy="161405"/>
            </a:xfrm>
            <a:prstGeom prst="line">
              <a:avLst/>
            </a:prstGeom>
            <a:ln/>
          </p:spPr>
          <p:style>
            <a:lnRef idx="3">
              <a:schemeClr val="dk1"/>
            </a:lnRef>
            <a:fillRef idx="0">
              <a:schemeClr val="dk1"/>
            </a:fillRef>
            <a:effectRef idx="2">
              <a:schemeClr val="dk1"/>
            </a:effectRef>
            <a:fontRef idx="minor">
              <a:schemeClr val="tx1"/>
            </a:fontRef>
          </p:style>
        </p:cxnSp>
      </p:grpSp>
      <p:grpSp>
        <p:nvGrpSpPr>
          <p:cNvPr id="48" name="Group 47"/>
          <p:cNvGrpSpPr/>
          <p:nvPr/>
        </p:nvGrpSpPr>
        <p:grpSpPr>
          <a:xfrm>
            <a:off x="6818869" y="3518567"/>
            <a:ext cx="2596608" cy="400110"/>
            <a:chOff x="6814330" y="4597013"/>
            <a:chExt cx="2596608" cy="400110"/>
          </a:xfrm>
        </p:grpSpPr>
        <p:sp>
          <p:nvSpPr>
            <p:cNvPr id="49" name="TextBox 48"/>
            <p:cNvSpPr txBox="1"/>
            <p:nvPr/>
          </p:nvSpPr>
          <p:spPr>
            <a:xfrm>
              <a:off x="6814330" y="4597013"/>
              <a:ext cx="1451038" cy="400110"/>
            </a:xfrm>
            <a:prstGeom prst="rect">
              <a:avLst/>
            </a:prstGeom>
            <a:noFill/>
          </p:spPr>
          <p:txBody>
            <a:bodyPr wrap="none" rtlCol="0">
              <a:spAutoFit/>
            </a:bodyPr>
            <a:lstStyle/>
            <a:p>
              <a:r>
                <a:rPr lang="en-AU" sz="2000" dirty="0" smtClean="0"/>
                <a:t>Gall bladder</a:t>
              </a:r>
              <a:endParaRPr lang="en-AU" sz="2000" dirty="0"/>
            </a:p>
          </p:txBody>
        </p:sp>
        <p:cxnSp>
          <p:nvCxnSpPr>
            <p:cNvPr id="50" name="Straight Connector 49"/>
            <p:cNvCxnSpPr>
              <a:stCxn id="49" idx="3"/>
            </p:cNvCxnSpPr>
            <p:nvPr/>
          </p:nvCxnSpPr>
          <p:spPr>
            <a:xfrm flipV="1">
              <a:off x="8265368" y="4706780"/>
              <a:ext cx="1145570" cy="90288"/>
            </a:xfrm>
            <a:prstGeom prst="line">
              <a:avLst/>
            </a:prstGeom>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97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310182"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a:t>
            </a:r>
            <a:endParaRPr lang="en-AU" sz="3200" dirty="0"/>
          </a:p>
        </p:txBody>
      </p:sp>
      <p:sp>
        <p:nvSpPr>
          <p:cNvPr id="2" name="TextBox 1"/>
          <p:cNvSpPr txBox="1"/>
          <p:nvPr/>
        </p:nvSpPr>
        <p:spPr>
          <a:xfrm>
            <a:off x="201956" y="1121963"/>
            <a:ext cx="6864518" cy="4662815"/>
          </a:xfrm>
          <a:prstGeom prst="rect">
            <a:avLst/>
          </a:prstGeom>
          <a:noFill/>
        </p:spPr>
        <p:txBody>
          <a:bodyPr wrap="square" rtlCol="0">
            <a:spAutoFit/>
          </a:bodyPr>
          <a:lstStyle/>
          <a:p>
            <a:r>
              <a:rPr lang="en-AU" sz="2700" b="1" dirty="0" smtClean="0"/>
              <a:t>Function of Organs in the Digestive System</a:t>
            </a:r>
          </a:p>
          <a:p>
            <a:pPr marL="457200" indent="-457200">
              <a:buFont typeface="Arial" panose="020B0604020202020204" pitchFamily="34" charset="0"/>
              <a:buChar char="•"/>
            </a:pPr>
            <a:endParaRPr lang="en-AU" sz="2700" b="1" dirty="0" smtClean="0"/>
          </a:p>
          <a:p>
            <a:pPr marL="457200" indent="-457200">
              <a:buFont typeface="Arial" panose="020B0604020202020204" pitchFamily="34" charset="0"/>
              <a:buChar char="•"/>
            </a:pPr>
            <a:r>
              <a:rPr lang="en-AU" sz="2700" b="1" dirty="0" smtClean="0"/>
              <a:t>liver</a:t>
            </a:r>
            <a:r>
              <a:rPr lang="en-AU" sz="2700" dirty="0" smtClean="0"/>
              <a:t> and </a:t>
            </a:r>
            <a:r>
              <a:rPr lang="en-AU" sz="2700" b="1" dirty="0" smtClean="0"/>
              <a:t>pancreas  - </a:t>
            </a:r>
            <a:r>
              <a:rPr lang="en-AU" sz="2700" dirty="0" smtClean="0"/>
              <a:t>produce chemicals that are added to the food at the start of the small intestine to help break down the food</a:t>
            </a:r>
          </a:p>
          <a:p>
            <a:pPr marL="457200" indent="-457200">
              <a:buFont typeface="Arial" panose="020B0604020202020204" pitchFamily="34" charset="0"/>
              <a:buChar char="•"/>
            </a:pPr>
            <a:endParaRPr lang="en-AU" sz="2700" dirty="0"/>
          </a:p>
          <a:p>
            <a:pPr marL="457200" indent="-457200">
              <a:buFont typeface="Arial" panose="020B0604020202020204" pitchFamily="34" charset="0"/>
              <a:buChar char="•"/>
            </a:pPr>
            <a:r>
              <a:rPr lang="en-AU" sz="2700" b="1" dirty="0" smtClean="0"/>
              <a:t>Gall Bladder </a:t>
            </a:r>
            <a:r>
              <a:rPr lang="en-AU" sz="2700" dirty="0" smtClean="0"/>
              <a:t>– Stores bile made in the liver and adds it into the small intestine</a:t>
            </a:r>
          </a:p>
          <a:p>
            <a:pPr marL="457200" indent="-457200">
              <a:buFont typeface="Arial" panose="020B0604020202020204" pitchFamily="34" charset="0"/>
              <a:buChar char="•"/>
            </a:pPr>
            <a:endParaRPr lang="en-AU" sz="2700" dirty="0" smtClean="0"/>
          </a:p>
          <a:p>
            <a:pPr marL="457200" indent="-457200">
              <a:buFont typeface="Arial" panose="020B0604020202020204" pitchFamily="34" charset="0"/>
              <a:buChar char="•"/>
            </a:pPr>
            <a:r>
              <a:rPr lang="en-AU" sz="2700" b="1" dirty="0" smtClean="0"/>
              <a:t>Small </a:t>
            </a:r>
            <a:r>
              <a:rPr lang="en-AU" sz="2700" b="1" dirty="0"/>
              <a:t>intestine </a:t>
            </a:r>
            <a:r>
              <a:rPr lang="en-AU" sz="2700" b="1" dirty="0" smtClean="0"/>
              <a:t> - </a:t>
            </a:r>
            <a:r>
              <a:rPr lang="en-AU" sz="2700" dirty="0" smtClean="0"/>
              <a:t>Absorbs nutrients from food into the blood.</a:t>
            </a:r>
          </a:p>
        </p:txBody>
      </p:sp>
      <p:graphicFrame>
        <p:nvGraphicFramePr>
          <p:cNvPr id="10" name="Table 9"/>
          <p:cNvGraphicFramePr>
            <a:graphicFrameLocks noGrp="1"/>
          </p:cNvGraphicFramePr>
          <p:nvPr>
            <p:extLst/>
          </p:nvPr>
        </p:nvGraphicFramePr>
        <p:xfrm>
          <a:off x="4292796" y="16304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function of the liver and pancreas?</a:t>
                      </a:r>
                      <a:endParaRPr lang="en-AU" dirty="0"/>
                    </a:p>
                  </a:txBody>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rotWithShape="1">
          <a:blip r:embed="rId2"/>
          <a:srcRect l="20941" r="32372"/>
          <a:stretch/>
        </p:blipFill>
        <p:spPr>
          <a:xfrm>
            <a:off x="8092767" y="77482"/>
            <a:ext cx="3663196" cy="5884697"/>
          </a:xfrm>
          <a:prstGeom prst="rect">
            <a:avLst/>
          </a:prstGeom>
        </p:spPr>
      </p:pic>
      <p:grpSp>
        <p:nvGrpSpPr>
          <p:cNvPr id="56" name="Group 55"/>
          <p:cNvGrpSpPr/>
          <p:nvPr/>
        </p:nvGrpSpPr>
        <p:grpSpPr>
          <a:xfrm>
            <a:off x="7823064" y="1213016"/>
            <a:ext cx="1612473" cy="400110"/>
            <a:chOff x="7823064" y="1213016"/>
            <a:chExt cx="1612473" cy="400110"/>
          </a:xfrm>
        </p:grpSpPr>
        <p:sp>
          <p:nvSpPr>
            <p:cNvPr id="5" name="TextBox 4"/>
            <p:cNvSpPr txBox="1"/>
            <p:nvPr/>
          </p:nvSpPr>
          <p:spPr>
            <a:xfrm>
              <a:off x="7823064" y="1213016"/>
              <a:ext cx="894797" cy="400110"/>
            </a:xfrm>
            <a:prstGeom prst="rect">
              <a:avLst/>
            </a:prstGeom>
            <a:noFill/>
          </p:spPr>
          <p:txBody>
            <a:bodyPr wrap="none" rtlCol="0">
              <a:spAutoFit/>
            </a:bodyPr>
            <a:lstStyle/>
            <a:p>
              <a:r>
                <a:rPr lang="en-AU" sz="2000" dirty="0" smtClean="0"/>
                <a:t>Mouth</a:t>
              </a:r>
              <a:endParaRPr lang="en-AU" dirty="0"/>
            </a:p>
          </p:txBody>
        </p:sp>
        <p:cxnSp>
          <p:nvCxnSpPr>
            <p:cNvPr id="20" name="Straight Connector 19"/>
            <p:cNvCxnSpPr>
              <a:stCxn id="5" idx="3"/>
            </p:cNvCxnSpPr>
            <p:nvPr/>
          </p:nvCxnSpPr>
          <p:spPr>
            <a:xfrm flipV="1">
              <a:off x="8717861" y="1397682"/>
              <a:ext cx="717676" cy="15389"/>
            </a:xfrm>
            <a:prstGeom prst="line">
              <a:avLst/>
            </a:prstGeom>
            <a:ln/>
          </p:spPr>
          <p:style>
            <a:lnRef idx="3">
              <a:schemeClr val="dk1"/>
            </a:lnRef>
            <a:fillRef idx="0">
              <a:schemeClr val="dk1"/>
            </a:fillRef>
            <a:effectRef idx="2">
              <a:schemeClr val="dk1"/>
            </a:effectRef>
            <a:fontRef idx="minor">
              <a:schemeClr val="tx1"/>
            </a:fontRef>
          </p:style>
        </p:cxnSp>
      </p:grpSp>
      <p:grpSp>
        <p:nvGrpSpPr>
          <p:cNvPr id="57" name="Group 56"/>
          <p:cNvGrpSpPr/>
          <p:nvPr/>
        </p:nvGrpSpPr>
        <p:grpSpPr>
          <a:xfrm>
            <a:off x="7296586" y="1922430"/>
            <a:ext cx="2554251" cy="400110"/>
            <a:chOff x="7296586" y="1922430"/>
            <a:chExt cx="2554251" cy="400110"/>
          </a:xfrm>
        </p:grpSpPr>
        <p:sp>
          <p:nvSpPr>
            <p:cNvPr id="18" name="TextBox 17"/>
            <p:cNvSpPr txBox="1"/>
            <p:nvPr/>
          </p:nvSpPr>
          <p:spPr>
            <a:xfrm>
              <a:off x="7296586" y="1922430"/>
              <a:ext cx="1467068" cy="400110"/>
            </a:xfrm>
            <a:prstGeom prst="rect">
              <a:avLst/>
            </a:prstGeom>
            <a:noFill/>
          </p:spPr>
          <p:txBody>
            <a:bodyPr wrap="none" rtlCol="0">
              <a:spAutoFit/>
            </a:bodyPr>
            <a:lstStyle/>
            <a:p>
              <a:r>
                <a:rPr lang="en-AU" sz="2000" dirty="0" smtClean="0"/>
                <a:t>Oesophagus</a:t>
              </a:r>
              <a:endParaRPr lang="en-AU" dirty="0"/>
            </a:p>
          </p:txBody>
        </p:sp>
        <p:cxnSp>
          <p:nvCxnSpPr>
            <p:cNvPr id="21" name="Straight Connector 20"/>
            <p:cNvCxnSpPr>
              <a:stCxn id="18" idx="3"/>
            </p:cNvCxnSpPr>
            <p:nvPr/>
          </p:nvCxnSpPr>
          <p:spPr>
            <a:xfrm>
              <a:off x="8763654" y="2122485"/>
              <a:ext cx="1087183" cy="73385"/>
            </a:xfrm>
            <a:prstGeom prst="line">
              <a:avLst/>
            </a:prstGeom>
            <a:ln/>
          </p:spPr>
          <p:style>
            <a:lnRef idx="3">
              <a:schemeClr val="dk1"/>
            </a:lnRef>
            <a:fillRef idx="0">
              <a:schemeClr val="dk1"/>
            </a:fillRef>
            <a:effectRef idx="2">
              <a:schemeClr val="dk1"/>
            </a:effectRef>
            <a:fontRef idx="minor">
              <a:schemeClr val="tx1"/>
            </a:fontRef>
          </p:style>
        </p:cxnSp>
      </p:grpSp>
      <p:grpSp>
        <p:nvGrpSpPr>
          <p:cNvPr id="61" name="Group 60"/>
          <p:cNvGrpSpPr/>
          <p:nvPr/>
        </p:nvGrpSpPr>
        <p:grpSpPr>
          <a:xfrm>
            <a:off x="10297101" y="3388085"/>
            <a:ext cx="1752716" cy="400110"/>
            <a:chOff x="10297101" y="3388085"/>
            <a:chExt cx="1752716" cy="400110"/>
          </a:xfrm>
        </p:grpSpPr>
        <p:sp>
          <p:nvSpPr>
            <p:cNvPr id="13" name="TextBox 12"/>
            <p:cNvSpPr txBox="1"/>
            <p:nvPr/>
          </p:nvSpPr>
          <p:spPr>
            <a:xfrm>
              <a:off x="10955543" y="3388085"/>
              <a:ext cx="1094274" cy="400110"/>
            </a:xfrm>
            <a:prstGeom prst="rect">
              <a:avLst/>
            </a:prstGeom>
            <a:noFill/>
          </p:spPr>
          <p:txBody>
            <a:bodyPr wrap="none" rtlCol="0">
              <a:spAutoFit/>
            </a:bodyPr>
            <a:lstStyle/>
            <a:p>
              <a:r>
                <a:rPr lang="en-AU" sz="2000" dirty="0" smtClean="0"/>
                <a:t>Stomach</a:t>
              </a:r>
              <a:endParaRPr lang="en-AU" dirty="0"/>
            </a:p>
          </p:txBody>
        </p:sp>
        <p:cxnSp>
          <p:nvCxnSpPr>
            <p:cNvPr id="23" name="Straight Connector 22"/>
            <p:cNvCxnSpPr>
              <a:endCxn id="13" idx="1"/>
            </p:cNvCxnSpPr>
            <p:nvPr/>
          </p:nvCxnSpPr>
          <p:spPr>
            <a:xfrm flipV="1">
              <a:off x="10297101" y="3588140"/>
              <a:ext cx="658442" cy="41411"/>
            </a:xfrm>
            <a:prstGeom prst="line">
              <a:avLst/>
            </a:prstGeom>
            <a:ln/>
          </p:spPr>
          <p:style>
            <a:lnRef idx="3">
              <a:schemeClr val="dk1"/>
            </a:lnRef>
            <a:fillRef idx="0">
              <a:schemeClr val="dk1"/>
            </a:fillRef>
            <a:effectRef idx="2">
              <a:schemeClr val="dk1"/>
            </a:effectRef>
            <a:fontRef idx="minor">
              <a:schemeClr val="tx1"/>
            </a:fontRef>
          </p:style>
        </p:cxnSp>
      </p:grpSp>
      <p:grpSp>
        <p:nvGrpSpPr>
          <p:cNvPr id="58" name="Group 57"/>
          <p:cNvGrpSpPr/>
          <p:nvPr/>
        </p:nvGrpSpPr>
        <p:grpSpPr>
          <a:xfrm>
            <a:off x="6986875" y="3974580"/>
            <a:ext cx="2734936" cy="552453"/>
            <a:chOff x="6986875" y="3974580"/>
            <a:chExt cx="2734936" cy="552453"/>
          </a:xfrm>
        </p:grpSpPr>
        <p:sp>
          <p:nvSpPr>
            <p:cNvPr id="14" name="TextBox 13"/>
            <p:cNvSpPr txBox="1"/>
            <p:nvPr/>
          </p:nvSpPr>
          <p:spPr>
            <a:xfrm>
              <a:off x="6986875" y="3974580"/>
              <a:ext cx="1718740" cy="400110"/>
            </a:xfrm>
            <a:prstGeom prst="rect">
              <a:avLst/>
            </a:prstGeom>
            <a:noFill/>
          </p:spPr>
          <p:txBody>
            <a:bodyPr wrap="none" rtlCol="0">
              <a:spAutoFit/>
            </a:bodyPr>
            <a:lstStyle/>
            <a:p>
              <a:r>
                <a:rPr lang="en-AU" sz="2000" dirty="0" smtClean="0"/>
                <a:t>Small intestine</a:t>
              </a:r>
              <a:endParaRPr lang="en-AU" sz="2000" dirty="0"/>
            </a:p>
          </p:txBody>
        </p:sp>
        <p:cxnSp>
          <p:nvCxnSpPr>
            <p:cNvPr id="25" name="Straight Connector 24"/>
            <p:cNvCxnSpPr>
              <a:stCxn id="14" idx="3"/>
            </p:cNvCxnSpPr>
            <p:nvPr/>
          </p:nvCxnSpPr>
          <p:spPr>
            <a:xfrm>
              <a:off x="8705615" y="4174635"/>
              <a:ext cx="1016196" cy="352398"/>
            </a:xfrm>
            <a:prstGeom prst="line">
              <a:avLst/>
            </a:prstGeom>
            <a:ln/>
          </p:spPr>
          <p:style>
            <a:lnRef idx="3">
              <a:schemeClr val="dk1"/>
            </a:lnRef>
            <a:fillRef idx="0">
              <a:schemeClr val="dk1"/>
            </a:fillRef>
            <a:effectRef idx="2">
              <a:schemeClr val="dk1"/>
            </a:effectRef>
            <a:fontRef idx="minor">
              <a:schemeClr val="tx1"/>
            </a:fontRef>
          </p:style>
        </p:cxnSp>
      </p:grpSp>
      <p:grpSp>
        <p:nvGrpSpPr>
          <p:cNvPr id="59" name="Group 58"/>
          <p:cNvGrpSpPr/>
          <p:nvPr/>
        </p:nvGrpSpPr>
        <p:grpSpPr>
          <a:xfrm>
            <a:off x="6814330" y="4597013"/>
            <a:ext cx="2376065" cy="400110"/>
            <a:chOff x="6814330" y="4597013"/>
            <a:chExt cx="2376065" cy="400110"/>
          </a:xfrm>
        </p:grpSpPr>
        <p:sp>
          <p:nvSpPr>
            <p:cNvPr id="15" name="TextBox 14"/>
            <p:cNvSpPr txBox="1"/>
            <p:nvPr/>
          </p:nvSpPr>
          <p:spPr>
            <a:xfrm>
              <a:off x="6814330" y="4597013"/>
              <a:ext cx="1716304" cy="400110"/>
            </a:xfrm>
            <a:prstGeom prst="rect">
              <a:avLst/>
            </a:prstGeom>
            <a:noFill/>
          </p:spPr>
          <p:txBody>
            <a:bodyPr wrap="none" rtlCol="0">
              <a:spAutoFit/>
            </a:bodyPr>
            <a:lstStyle/>
            <a:p>
              <a:r>
                <a:rPr lang="en-AU" sz="2000" dirty="0" smtClean="0"/>
                <a:t>Large intestine</a:t>
              </a:r>
              <a:endParaRPr lang="en-AU" sz="2000" dirty="0"/>
            </a:p>
          </p:txBody>
        </p:sp>
        <p:cxnSp>
          <p:nvCxnSpPr>
            <p:cNvPr id="27" name="Straight Connector 26"/>
            <p:cNvCxnSpPr>
              <a:stCxn id="15" idx="3"/>
            </p:cNvCxnSpPr>
            <p:nvPr/>
          </p:nvCxnSpPr>
          <p:spPr>
            <a:xfrm>
              <a:off x="8530634" y="4797068"/>
              <a:ext cx="659761" cy="70306"/>
            </a:xfrm>
            <a:prstGeom prst="line">
              <a:avLst/>
            </a:prstGeom>
            <a:ln/>
          </p:spPr>
          <p:style>
            <a:lnRef idx="3">
              <a:schemeClr val="dk1"/>
            </a:lnRef>
            <a:fillRef idx="0">
              <a:schemeClr val="dk1"/>
            </a:fillRef>
            <a:effectRef idx="2">
              <a:schemeClr val="dk1"/>
            </a:effectRef>
            <a:fontRef idx="minor">
              <a:schemeClr val="tx1"/>
            </a:fontRef>
          </p:style>
        </p:cxnSp>
      </p:grpSp>
      <p:grpSp>
        <p:nvGrpSpPr>
          <p:cNvPr id="62" name="Group 61"/>
          <p:cNvGrpSpPr/>
          <p:nvPr/>
        </p:nvGrpSpPr>
        <p:grpSpPr>
          <a:xfrm>
            <a:off x="9850837" y="5032777"/>
            <a:ext cx="1945542" cy="400110"/>
            <a:chOff x="9850837" y="5032777"/>
            <a:chExt cx="1945542" cy="400110"/>
          </a:xfrm>
        </p:grpSpPr>
        <p:sp>
          <p:nvSpPr>
            <p:cNvPr id="16" name="TextBox 15"/>
            <p:cNvSpPr txBox="1"/>
            <p:nvPr/>
          </p:nvSpPr>
          <p:spPr>
            <a:xfrm>
              <a:off x="10813096" y="5032777"/>
              <a:ext cx="983283" cy="400110"/>
            </a:xfrm>
            <a:prstGeom prst="rect">
              <a:avLst/>
            </a:prstGeom>
            <a:noFill/>
          </p:spPr>
          <p:txBody>
            <a:bodyPr wrap="none" rtlCol="0">
              <a:spAutoFit/>
            </a:bodyPr>
            <a:lstStyle/>
            <a:p>
              <a:r>
                <a:rPr lang="en-AU" sz="2000" dirty="0" smtClean="0"/>
                <a:t>Rectum</a:t>
              </a:r>
              <a:endParaRPr lang="en-AU" sz="2000" dirty="0"/>
            </a:p>
          </p:txBody>
        </p:sp>
        <p:cxnSp>
          <p:nvCxnSpPr>
            <p:cNvPr id="31" name="Straight Connector 30"/>
            <p:cNvCxnSpPr>
              <a:endCxn id="16" idx="1"/>
            </p:cNvCxnSpPr>
            <p:nvPr/>
          </p:nvCxnSpPr>
          <p:spPr>
            <a:xfrm flipV="1">
              <a:off x="9850837" y="5232832"/>
              <a:ext cx="962259" cy="96493"/>
            </a:xfrm>
            <a:prstGeom prst="line">
              <a:avLst/>
            </a:prstGeom>
            <a:ln/>
          </p:spPr>
          <p:style>
            <a:lnRef idx="3">
              <a:schemeClr val="dk1"/>
            </a:lnRef>
            <a:fillRef idx="0">
              <a:schemeClr val="dk1"/>
            </a:fillRef>
            <a:effectRef idx="2">
              <a:schemeClr val="dk1"/>
            </a:effectRef>
            <a:fontRef idx="minor">
              <a:schemeClr val="tx1"/>
            </a:fontRef>
          </p:style>
        </p:cxnSp>
      </p:grpSp>
      <p:grpSp>
        <p:nvGrpSpPr>
          <p:cNvPr id="63" name="Group 62"/>
          <p:cNvGrpSpPr/>
          <p:nvPr/>
        </p:nvGrpSpPr>
        <p:grpSpPr>
          <a:xfrm>
            <a:off x="9924365" y="5354700"/>
            <a:ext cx="1831598" cy="400110"/>
            <a:chOff x="9924365" y="5354700"/>
            <a:chExt cx="1831598" cy="400110"/>
          </a:xfrm>
        </p:grpSpPr>
        <p:sp>
          <p:nvSpPr>
            <p:cNvPr id="17" name="TextBox 16"/>
            <p:cNvSpPr txBox="1"/>
            <p:nvPr/>
          </p:nvSpPr>
          <p:spPr>
            <a:xfrm>
              <a:off x="11051924" y="5354700"/>
              <a:ext cx="704039" cy="400110"/>
            </a:xfrm>
            <a:prstGeom prst="rect">
              <a:avLst/>
            </a:prstGeom>
            <a:noFill/>
          </p:spPr>
          <p:txBody>
            <a:bodyPr wrap="none" rtlCol="0">
              <a:spAutoFit/>
            </a:bodyPr>
            <a:lstStyle/>
            <a:p>
              <a:r>
                <a:rPr lang="en-AU" sz="2000" dirty="0" smtClean="0"/>
                <a:t>Anus</a:t>
              </a:r>
              <a:endParaRPr lang="en-AU" dirty="0"/>
            </a:p>
          </p:txBody>
        </p:sp>
        <p:cxnSp>
          <p:nvCxnSpPr>
            <p:cNvPr id="34" name="Straight Connector 33"/>
            <p:cNvCxnSpPr>
              <a:endCxn id="17" idx="1"/>
            </p:cNvCxnSpPr>
            <p:nvPr/>
          </p:nvCxnSpPr>
          <p:spPr>
            <a:xfrm flipV="1">
              <a:off x="9924365" y="5554755"/>
              <a:ext cx="1127559" cy="71890"/>
            </a:xfrm>
            <a:prstGeom prst="line">
              <a:avLst/>
            </a:prstGeom>
            <a:ln/>
          </p:spPr>
          <p:style>
            <a:lnRef idx="3">
              <a:schemeClr val="dk1"/>
            </a:lnRef>
            <a:fillRef idx="0">
              <a:schemeClr val="dk1"/>
            </a:fillRef>
            <a:effectRef idx="2">
              <a:schemeClr val="dk1"/>
            </a:effectRef>
            <a:fontRef idx="minor">
              <a:schemeClr val="tx1"/>
            </a:fontRef>
          </p:style>
        </p:cxnSp>
      </p:grpSp>
      <p:graphicFrame>
        <p:nvGraphicFramePr>
          <p:cNvPr id="64" name="Table 63"/>
          <p:cNvGraphicFramePr>
            <a:graphicFrameLocks noGrp="1"/>
          </p:cNvGraphicFramePr>
          <p:nvPr>
            <p:extLst/>
          </p:nvPr>
        </p:nvGraphicFramePr>
        <p:xfrm>
          <a:off x="7331022" y="165761"/>
          <a:ext cx="4562315" cy="1005840"/>
        </p:xfrm>
        <a:graphic>
          <a:graphicData uri="http://schemas.openxmlformats.org/drawingml/2006/table">
            <a:tbl>
              <a:tblPr firstRow="1" bandRow="1">
                <a:tableStyleId>{93296810-A885-4BE3-A3E7-6D5BEEA58F35}</a:tableStyleId>
              </a:tblPr>
              <a:tblGrid>
                <a:gridCol w="4562315">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Are the liver and pancreas involved in physical or chemical digestion? Explain your choice.</a:t>
                      </a:r>
                      <a:endParaRPr lang="en-AU" dirty="0"/>
                    </a:p>
                  </a:txBody>
                  <a:tcPr/>
                </a:tc>
                <a:extLst>
                  <a:ext uri="{0D108BD9-81ED-4DB2-BD59-A6C34878D82A}">
                    <a16:rowId xmlns:a16="http://schemas.microsoft.com/office/drawing/2014/main" xmlns="" val="10001"/>
                  </a:ext>
                </a:extLst>
              </a:tr>
            </a:tbl>
          </a:graphicData>
        </a:graphic>
      </p:graphicFrame>
      <p:grpSp>
        <p:nvGrpSpPr>
          <p:cNvPr id="42" name="Group 41"/>
          <p:cNvGrpSpPr/>
          <p:nvPr/>
        </p:nvGrpSpPr>
        <p:grpSpPr>
          <a:xfrm>
            <a:off x="9794513" y="3707286"/>
            <a:ext cx="2162635" cy="400110"/>
            <a:chOff x="9794513" y="3707286"/>
            <a:chExt cx="2162635" cy="400110"/>
          </a:xfrm>
        </p:grpSpPr>
        <p:sp>
          <p:nvSpPr>
            <p:cNvPr id="43" name="TextBox 42"/>
            <p:cNvSpPr txBox="1"/>
            <p:nvPr/>
          </p:nvSpPr>
          <p:spPr>
            <a:xfrm>
              <a:off x="10838829" y="3707286"/>
              <a:ext cx="1118319" cy="400110"/>
            </a:xfrm>
            <a:prstGeom prst="rect">
              <a:avLst/>
            </a:prstGeom>
            <a:noFill/>
          </p:spPr>
          <p:txBody>
            <a:bodyPr wrap="none" rtlCol="0">
              <a:spAutoFit/>
            </a:bodyPr>
            <a:lstStyle/>
            <a:p>
              <a:r>
                <a:rPr lang="en-AU" sz="2000" dirty="0" smtClean="0"/>
                <a:t>Pancreas</a:t>
              </a:r>
              <a:endParaRPr lang="en-AU" dirty="0"/>
            </a:p>
          </p:txBody>
        </p:sp>
        <p:cxnSp>
          <p:nvCxnSpPr>
            <p:cNvPr id="44" name="Straight Connector 43"/>
            <p:cNvCxnSpPr>
              <a:endCxn id="43" idx="1"/>
            </p:cNvCxnSpPr>
            <p:nvPr/>
          </p:nvCxnSpPr>
          <p:spPr>
            <a:xfrm flipV="1">
              <a:off x="9794513" y="3907341"/>
              <a:ext cx="1044316" cy="100063"/>
            </a:xfrm>
            <a:prstGeom prst="line">
              <a:avLst/>
            </a:prstGeom>
            <a:ln/>
          </p:spPr>
          <p:style>
            <a:lnRef idx="3">
              <a:schemeClr val="dk1"/>
            </a:lnRef>
            <a:fillRef idx="0">
              <a:schemeClr val="dk1"/>
            </a:fillRef>
            <a:effectRef idx="2">
              <a:schemeClr val="dk1"/>
            </a:effectRef>
            <a:fontRef idx="minor">
              <a:schemeClr val="tx1"/>
            </a:fontRef>
          </p:style>
        </p:cxnSp>
      </p:grpSp>
      <p:grpSp>
        <p:nvGrpSpPr>
          <p:cNvPr id="45" name="Group 44"/>
          <p:cNvGrpSpPr/>
          <p:nvPr/>
        </p:nvGrpSpPr>
        <p:grpSpPr>
          <a:xfrm>
            <a:off x="7433004" y="3002161"/>
            <a:ext cx="2048528" cy="400110"/>
            <a:chOff x="7690031" y="4024063"/>
            <a:chExt cx="2062659" cy="555304"/>
          </a:xfrm>
        </p:grpSpPr>
        <p:sp>
          <p:nvSpPr>
            <p:cNvPr id="46" name="TextBox 45"/>
            <p:cNvSpPr txBox="1"/>
            <p:nvPr/>
          </p:nvSpPr>
          <p:spPr>
            <a:xfrm>
              <a:off x="7690031" y="4024063"/>
              <a:ext cx="687009" cy="555304"/>
            </a:xfrm>
            <a:prstGeom prst="rect">
              <a:avLst/>
            </a:prstGeom>
            <a:noFill/>
          </p:spPr>
          <p:txBody>
            <a:bodyPr wrap="none" rtlCol="0">
              <a:spAutoFit/>
            </a:bodyPr>
            <a:lstStyle/>
            <a:p>
              <a:r>
                <a:rPr lang="en-AU" sz="2000" dirty="0" smtClean="0"/>
                <a:t>Liver</a:t>
              </a:r>
              <a:endParaRPr lang="en-AU" sz="2000" dirty="0"/>
            </a:p>
          </p:txBody>
        </p:sp>
        <p:cxnSp>
          <p:nvCxnSpPr>
            <p:cNvPr id="47" name="Straight Connector 46"/>
            <p:cNvCxnSpPr>
              <a:stCxn id="46" idx="3"/>
            </p:cNvCxnSpPr>
            <p:nvPr/>
          </p:nvCxnSpPr>
          <p:spPr>
            <a:xfrm>
              <a:off x="8377040" y="4301715"/>
              <a:ext cx="1375650" cy="161405"/>
            </a:xfrm>
            <a:prstGeom prst="line">
              <a:avLst/>
            </a:prstGeom>
            <a:ln/>
          </p:spPr>
          <p:style>
            <a:lnRef idx="3">
              <a:schemeClr val="dk1"/>
            </a:lnRef>
            <a:fillRef idx="0">
              <a:schemeClr val="dk1"/>
            </a:fillRef>
            <a:effectRef idx="2">
              <a:schemeClr val="dk1"/>
            </a:effectRef>
            <a:fontRef idx="minor">
              <a:schemeClr val="tx1"/>
            </a:fontRef>
          </p:style>
        </p:cxnSp>
      </p:grpSp>
      <p:grpSp>
        <p:nvGrpSpPr>
          <p:cNvPr id="48" name="Group 47"/>
          <p:cNvGrpSpPr/>
          <p:nvPr/>
        </p:nvGrpSpPr>
        <p:grpSpPr>
          <a:xfrm>
            <a:off x="6818869" y="3518567"/>
            <a:ext cx="2596608" cy="400110"/>
            <a:chOff x="6814330" y="4597013"/>
            <a:chExt cx="2596608" cy="400110"/>
          </a:xfrm>
        </p:grpSpPr>
        <p:sp>
          <p:nvSpPr>
            <p:cNvPr id="49" name="TextBox 48"/>
            <p:cNvSpPr txBox="1"/>
            <p:nvPr/>
          </p:nvSpPr>
          <p:spPr>
            <a:xfrm>
              <a:off x="6814330" y="4597013"/>
              <a:ext cx="1451038" cy="400110"/>
            </a:xfrm>
            <a:prstGeom prst="rect">
              <a:avLst/>
            </a:prstGeom>
            <a:noFill/>
          </p:spPr>
          <p:txBody>
            <a:bodyPr wrap="none" rtlCol="0">
              <a:spAutoFit/>
            </a:bodyPr>
            <a:lstStyle/>
            <a:p>
              <a:r>
                <a:rPr lang="en-AU" sz="2000" dirty="0" smtClean="0"/>
                <a:t>Gall bladder</a:t>
              </a:r>
              <a:endParaRPr lang="en-AU" sz="2000" dirty="0"/>
            </a:p>
          </p:txBody>
        </p:sp>
        <p:cxnSp>
          <p:nvCxnSpPr>
            <p:cNvPr id="50" name="Straight Connector 49"/>
            <p:cNvCxnSpPr>
              <a:stCxn id="49" idx="3"/>
            </p:cNvCxnSpPr>
            <p:nvPr/>
          </p:nvCxnSpPr>
          <p:spPr>
            <a:xfrm flipV="1">
              <a:off x="8265368" y="4706780"/>
              <a:ext cx="1145570" cy="90288"/>
            </a:xfrm>
            <a:prstGeom prst="line">
              <a:avLst/>
            </a:prstGeom>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05449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310182"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a:t>
            </a:r>
            <a:endParaRPr lang="en-AU" sz="3200" dirty="0"/>
          </a:p>
        </p:txBody>
      </p:sp>
      <p:sp>
        <p:nvSpPr>
          <p:cNvPr id="2" name="TextBox 1"/>
          <p:cNvSpPr txBox="1"/>
          <p:nvPr/>
        </p:nvSpPr>
        <p:spPr>
          <a:xfrm>
            <a:off x="201955" y="1121963"/>
            <a:ext cx="7231051" cy="3000821"/>
          </a:xfrm>
          <a:prstGeom prst="rect">
            <a:avLst/>
          </a:prstGeom>
          <a:noFill/>
        </p:spPr>
        <p:txBody>
          <a:bodyPr wrap="square" rtlCol="0">
            <a:spAutoFit/>
          </a:bodyPr>
          <a:lstStyle/>
          <a:p>
            <a:r>
              <a:rPr lang="en-AU" sz="2700" b="1" dirty="0" smtClean="0"/>
              <a:t>Function of Organs in the Digestive System</a:t>
            </a:r>
          </a:p>
          <a:p>
            <a:endParaRPr lang="en-AU" sz="2700" b="1" dirty="0" smtClean="0"/>
          </a:p>
          <a:p>
            <a:pPr marL="457200" indent="-457200">
              <a:buFont typeface="Arial" panose="020B0604020202020204" pitchFamily="34" charset="0"/>
              <a:buChar char="•"/>
            </a:pPr>
            <a:r>
              <a:rPr lang="en-AU" sz="2700" b="1" dirty="0" smtClean="0"/>
              <a:t>large intestine</a:t>
            </a:r>
            <a:r>
              <a:rPr lang="en-AU" sz="2700" dirty="0" smtClean="0"/>
              <a:t> - removes water from the food and compacts it into faeces.</a:t>
            </a:r>
          </a:p>
          <a:p>
            <a:pPr marL="457200" indent="-457200">
              <a:buFont typeface="Arial" panose="020B0604020202020204" pitchFamily="34" charset="0"/>
              <a:buChar char="•"/>
            </a:pPr>
            <a:endParaRPr lang="en-AU" sz="2700" dirty="0" smtClean="0"/>
          </a:p>
          <a:p>
            <a:pPr marL="457200" indent="-457200">
              <a:buFont typeface="Arial" panose="020B0604020202020204" pitchFamily="34" charset="0"/>
              <a:buChar char="•"/>
            </a:pPr>
            <a:r>
              <a:rPr lang="en-AU" sz="2700" b="1" dirty="0" smtClean="0"/>
              <a:t>Rectum - </a:t>
            </a:r>
            <a:r>
              <a:rPr lang="en-AU" sz="2700" dirty="0" smtClean="0"/>
              <a:t> stores the faeces until it is released from the body.</a:t>
            </a:r>
          </a:p>
        </p:txBody>
      </p:sp>
      <p:graphicFrame>
        <p:nvGraphicFramePr>
          <p:cNvPr id="10" name="Table 9"/>
          <p:cNvGraphicFramePr>
            <a:graphicFrameLocks noGrp="1"/>
          </p:cNvGraphicFramePr>
          <p:nvPr>
            <p:extLst/>
          </p:nvPr>
        </p:nvGraphicFramePr>
        <p:xfrm>
          <a:off x="4292796" y="16304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removed by the large intestine?</a:t>
                      </a:r>
                      <a:endParaRPr lang="en-AU" dirty="0"/>
                    </a:p>
                  </a:txBody>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rotWithShape="1">
          <a:blip r:embed="rId2"/>
          <a:srcRect l="20941" r="32372"/>
          <a:stretch/>
        </p:blipFill>
        <p:spPr>
          <a:xfrm>
            <a:off x="8092767" y="130645"/>
            <a:ext cx="3663196" cy="5884697"/>
          </a:xfrm>
          <a:prstGeom prst="rect">
            <a:avLst/>
          </a:prstGeom>
        </p:spPr>
      </p:pic>
      <p:grpSp>
        <p:nvGrpSpPr>
          <p:cNvPr id="56" name="Group 55"/>
          <p:cNvGrpSpPr/>
          <p:nvPr/>
        </p:nvGrpSpPr>
        <p:grpSpPr>
          <a:xfrm>
            <a:off x="7823064" y="1213016"/>
            <a:ext cx="1612473" cy="400110"/>
            <a:chOff x="7823064" y="1213016"/>
            <a:chExt cx="1612473" cy="400110"/>
          </a:xfrm>
        </p:grpSpPr>
        <p:sp>
          <p:nvSpPr>
            <p:cNvPr id="5" name="TextBox 4"/>
            <p:cNvSpPr txBox="1"/>
            <p:nvPr/>
          </p:nvSpPr>
          <p:spPr>
            <a:xfrm>
              <a:off x="7823064" y="1213016"/>
              <a:ext cx="894797" cy="400110"/>
            </a:xfrm>
            <a:prstGeom prst="rect">
              <a:avLst/>
            </a:prstGeom>
            <a:noFill/>
          </p:spPr>
          <p:txBody>
            <a:bodyPr wrap="none" rtlCol="0">
              <a:spAutoFit/>
            </a:bodyPr>
            <a:lstStyle/>
            <a:p>
              <a:r>
                <a:rPr lang="en-AU" sz="2000" dirty="0" smtClean="0"/>
                <a:t>Mouth</a:t>
              </a:r>
              <a:endParaRPr lang="en-AU" dirty="0"/>
            </a:p>
          </p:txBody>
        </p:sp>
        <p:cxnSp>
          <p:nvCxnSpPr>
            <p:cNvPr id="20" name="Straight Connector 19"/>
            <p:cNvCxnSpPr>
              <a:stCxn id="5" idx="3"/>
            </p:cNvCxnSpPr>
            <p:nvPr/>
          </p:nvCxnSpPr>
          <p:spPr>
            <a:xfrm flipV="1">
              <a:off x="8717861" y="1397682"/>
              <a:ext cx="717676" cy="15389"/>
            </a:xfrm>
            <a:prstGeom prst="line">
              <a:avLst/>
            </a:prstGeom>
            <a:ln/>
          </p:spPr>
          <p:style>
            <a:lnRef idx="3">
              <a:schemeClr val="dk1"/>
            </a:lnRef>
            <a:fillRef idx="0">
              <a:schemeClr val="dk1"/>
            </a:fillRef>
            <a:effectRef idx="2">
              <a:schemeClr val="dk1"/>
            </a:effectRef>
            <a:fontRef idx="minor">
              <a:schemeClr val="tx1"/>
            </a:fontRef>
          </p:style>
        </p:cxnSp>
      </p:grpSp>
      <p:grpSp>
        <p:nvGrpSpPr>
          <p:cNvPr id="57" name="Group 56"/>
          <p:cNvGrpSpPr/>
          <p:nvPr/>
        </p:nvGrpSpPr>
        <p:grpSpPr>
          <a:xfrm>
            <a:off x="7296586" y="1922430"/>
            <a:ext cx="2554251" cy="400110"/>
            <a:chOff x="7296586" y="1922430"/>
            <a:chExt cx="2554251" cy="400110"/>
          </a:xfrm>
        </p:grpSpPr>
        <p:sp>
          <p:nvSpPr>
            <p:cNvPr id="18" name="TextBox 17"/>
            <p:cNvSpPr txBox="1"/>
            <p:nvPr/>
          </p:nvSpPr>
          <p:spPr>
            <a:xfrm>
              <a:off x="7296586" y="1922430"/>
              <a:ext cx="1467068" cy="400110"/>
            </a:xfrm>
            <a:prstGeom prst="rect">
              <a:avLst/>
            </a:prstGeom>
            <a:noFill/>
          </p:spPr>
          <p:txBody>
            <a:bodyPr wrap="none" rtlCol="0">
              <a:spAutoFit/>
            </a:bodyPr>
            <a:lstStyle/>
            <a:p>
              <a:r>
                <a:rPr lang="en-AU" sz="2000" dirty="0" smtClean="0"/>
                <a:t>Oesophagus</a:t>
              </a:r>
              <a:endParaRPr lang="en-AU" dirty="0"/>
            </a:p>
          </p:txBody>
        </p:sp>
        <p:cxnSp>
          <p:nvCxnSpPr>
            <p:cNvPr id="21" name="Straight Connector 20"/>
            <p:cNvCxnSpPr>
              <a:stCxn id="18" idx="3"/>
            </p:cNvCxnSpPr>
            <p:nvPr/>
          </p:nvCxnSpPr>
          <p:spPr>
            <a:xfrm>
              <a:off x="8763654" y="2122485"/>
              <a:ext cx="1087183" cy="73385"/>
            </a:xfrm>
            <a:prstGeom prst="line">
              <a:avLst/>
            </a:prstGeom>
            <a:ln/>
          </p:spPr>
          <p:style>
            <a:lnRef idx="3">
              <a:schemeClr val="dk1"/>
            </a:lnRef>
            <a:fillRef idx="0">
              <a:schemeClr val="dk1"/>
            </a:fillRef>
            <a:effectRef idx="2">
              <a:schemeClr val="dk1"/>
            </a:effectRef>
            <a:fontRef idx="minor">
              <a:schemeClr val="tx1"/>
            </a:fontRef>
          </p:style>
        </p:cxnSp>
      </p:grpSp>
      <p:grpSp>
        <p:nvGrpSpPr>
          <p:cNvPr id="61" name="Group 60"/>
          <p:cNvGrpSpPr/>
          <p:nvPr/>
        </p:nvGrpSpPr>
        <p:grpSpPr>
          <a:xfrm>
            <a:off x="10297101" y="3388085"/>
            <a:ext cx="1752716" cy="400110"/>
            <a:chOff x="10297101" y="3388085"/>
            <a:chExt cx="1752716" cy="400110"/>
          </a:xfrm>
        </p:grpSpPr>
        <p:sp>
          <p:nvSpPr>
            <p:cNvPr id="13" name="TextBox 12"/>
            <p:cNvSpPr txBox="1"/>
            <p:nvPr/>
          </p:nvSpPr>
          <p:spPr>
            <a:xfrm>
              <a:off x="10955543" y="3388085"/>
              <a:ext cx="1094274" cy="400110"/>
            </a:xfrm>
            <a:prstGeom prst="rect">
              <a:avLst/>
            </a:prstGeom>
            <a:noFill/>
          </p:spPr>
          <p:txBody>
            <a:bodyPr wrap="none" rtlCol="0">
              <a:spAutoFit/>
            </a:bodyPr>
            <a:lstStyle/>
            <a:p>
              <a:r>
                <a:rPr lang="en-AU" sz="2000" dirty="0" smtClean="0"/>
                <a:t>Stomach</a:t>
              </a:r>
              <a:endParaRPr lang="en-AU" dirty="0"/>
            </a:p>
          </p:txBody>
        </p:sp>
        <p:cxnSp>
          <p:nvCxnSpPr>
            <p:cNvPr id="23" name="Straight Connector 22"/>
            <p:cNvCxnSpPr>
              <a:endCxn id="13" idx="1"/>
            </p:cNvCxnSpPr>
            <p:nvPr/>
          </p:nvCxnSpPr>
          <p:spPr>
            <a:xfrm flipV="1">
              <a:off x="10297101" y="3588140"/>
              <a:ext cx="658442" cy="41411"/>
            </a:xfrm>
            <a:prstGeom prst="line">
              <a:avLst/>
            </a:prstGeom>
            <a:ln/>
          </p:spPr>
          <p:style>
            <a:lnRef idx="3">
              <a:schemeClr val="dk1"/>
            </a:lnRef>
            <a:fillRef idx="0">
              <a:schemeClr val="dk1"/>
            </a:fillRef>
            <a:effectRef idx="2">
              <a:schemeClr val="dk1"/>
            </a:effectRef>
            <a:fontRef idx="minor">
              <a:schemeClr val="tx1"/>
            </a:fontRef>
          </p:style>
        </p:cxnSp>
      </p:grpSp>
      <p:grpSp>
        <p:nvGrpSpPr>
          <p:cNvPr id="58" name="Group 57"/>
          <p:cNvGrpSpPr/>
          <p:nvPr/>
        </p:nvGrpSpPr>
        <p:grpSpPr>
          <a:xfrm>
            <a:off x="6986875" y="3974580"/>
            <a:ext cx="2734936" cy="552453"/>
            <a:chOff x="6986875" y="3974580"/>
            <a:chExt cx="2734936" cy="552453"/>
          </a:xfrm>
        </p:grpSpPr>
        <p:sp>
          <p:nvSpPr>
            <p:cNvPr id="14" name="TextBox 13"/>
            <p:cNvSpPr txBox="1"/>
            <p:nvPr/>
          </p:nvSpPr>
          <p:spPr>
            <a:xfrm>
              <a:off x="6986875" y="3974580"/>
              <a:ext cx="1718740" cy="400110"/>
            </a:xfrm>
            <a:prstGeom prst="rect">
              <a:avLst/>
            </a:prstGeom>
            <a:noFill/>
          </p:spPr>
          <p:txBody>
            <a:bodyPr wrap="none" rtlCol="0">
              <a:spAutoFit/>
            </a:bodyPr>
            <a:lstStyle/>
            <a:p>
              <a:r>
                <a:rPr lang="en-AU" sz="2000" dirty="0" smtClean="0"/>
                <a:t>Small intestine</a:t>
              </a:r>
              <a:endParaRPr lang="en-AU" sz="2000" dirty="0"/>
            </a:p>
          </p:txBody>
        </p:sp>
        <p:cxnSp>
          <p:nvCxnSpPr>
            <p:cNvPr id="25" name="Straight Connector 24"/>
            <p:cNvCxnSpPr>
              <a:stCxn id="14" idx="3"/>
            </p:cNvCxnSpPr>
            <p:nvPr/>
          </p:nvCxnSpPr>
          <p:spPr>
            <a:xfrm>
              <a:off x="8705615" y="4174635"/>
              <a:ext cx="1016196" cy="352398"/>
            </a:xfrm>
            <a:prstGeom prst="line">
              <a:avLst/>
            </a:prstGeom>
            <a:ln/>
          </p:spPr>
          <p:style>
            <a:lnRef idx="3">
              <a:schemeClr val="dk1"/>
            </a:lnRef>
            <a:fillRef idx="0">
              <a:schemeClr val="dk1"/>
            </a:fillRef>
            <a:effectRef idx="2">
              <a:schemeClr val="dk1"/>
            </a:effectRef>
            <a:fontRef idx="minor">
              <a:schemeClr val="tx1"/>
            </a:fontRef>
          </p:style>
        </p:cxnSp>
      </p:grpSp>
      <p:grpSp>
        <p:nvGrpSpPr>
          <p:cNvPr id="59" name="Group 58"/>
          <p:cNvGrpSpPr/>
          <p:nvPr/>
        </p:nvGrpSpPr>
        <p:grpSpPr>
          <a:xfrm>
            <a:off x="6814330" y="4597013"/>
            <a:ext cx="2376065" cy="400110"/>
            <a:chOff x="6814330" y="4597013"/>
            <a:chExt cx="2376065" cy="400110"/>
          </a:xfrm>
        </p:grpSpPr>
        <p:sp>
          <p:nvSpPr>
            <p:cNvPr id="15" name="TextBox 14"/>
            <p:cNvSpPr txBox="1"/>
            <p:nvPr/>
          </p:nvSpPr>
          <p:spPr>
            <a:xfrm>
              <a:off x="6814330" y="4597013"/>
              <a:ext cx="1716304" cy="400110"/>
            </a:xfrm>
            <a:prstGeom prst="rect">
              <a:avLst/>
            </a:prstGeom>
            <a:noFill/>
          </p:spPr>
          <p:txBody>
            <a:bodyPr wrap="none" rtlCol="0">
              <a:spAutoFit/>
            </a:bodyPr>
            <a:lstStyle/>
            <a:p>
              <a:r>
                <a:rPr lang="en-AU" sz="2000" dirty="0" smtClean="0"/>
                <a:t>Large intestine</a:t>
              </a:r>
              <a:endParaRPr lang="en-AU" sz="2000" dirty="0"/>
            </a:p>
          </p:txBody>
        </p:sp>
        <p:cxnSp>
          <p:nvCxnSpPr>
            <p:cNvPr id="27" name="Straight Connector 26"/>
            <p:cNvCxnSpPr>
              <a:stCxn id="15" idx="3"/>
            </p:cNvCxnSpPr>
            <p:nvPr/>
          </p:nvCxnSpPr>
          <p:spPr>
            <a:xfrm>
              <a:off x="8530634" y="4797068"/>
              <a:ext cx="659761" cy="70306"/>
            </a:xfrm>
            <a:prstGeom prst="line">
              <a:avLst/>
            </a:prstGeom>
            <a:ln/>
          </p:spPr>
          <p:style>
            <a:lnRef idx="3">
              <a:schemeClr val="dk1"/>
            </a:lnRef>
            <a:fillRef idx="0">
              <a:schemeClr val="dk1"/>
            </a:fillRef>
            <a:effectRef idx="2">
              <a:schemeClr val="dk1"/>
            </a:effectRef>
            <a:fontRef idx="minor">
              <a:schemeClr val="tx1"/>
            </a:fontRef>
          </p:style>
        </p:cxnSp>
      </p:grpSp>
      <p:grpSp>
        <p:nvGrpSpPr>
          <p:cNvPr id="62" name="Group 61"/>
          <p:cNvGrpSpPr/>
          <p:nvPr/>
        </p:nvGrpSpPr>
        <p:grpSpPr>
          <a:xfrm>
            <a:off x="9850837" y="5032777"/>
            <a:ext cx="1945542" cy="400110"/>
            <a:chOff x="9850837" y="5032777"/>
            <a:chExt cx="1945542" cy="400110"/>
          </a:xfrm>
        </p:grpSpPr>
        <p:sp>
          <p:nvSpPr>
            <p:cNvPr id="16" name="TextBox 15"/>
            <p:cNvSpPr txBox="1"/>
            <p:nvPr/>
          </p:nvSpPr>
          <p:spPr>
            <a:xfrm>
              <a:off x="10813096" y="5032777"/>
              <a:ext cx="983283" cy="400110"/>
            </a:xfrm>
            <a:prstGeom prst="rect">
              <a:avLst/>
            </a:prstGeom>
            <a:noFill/>
          </p:spPr>
          <p:txBody>
            <a:bodyPr wrap="none" rtlCol="0">
              <a:spAutoFit/>
            </a:bodyPr>
            <a:lstStyle/>
            <a:p>
              <a:r>
                <a:rPr lang="en-AU" sz="2000" dirty="0" smtClean="0"/>
                <a:t>Rectum</a:t>
              </a:r>
              <a:endParaRPr lang="en-AU" sz="2000" dirty="0"/>
            </a:p>
          </p:txBody>
        </p:sp>
        <p:cxnSp>
          <p:nvCxnSpPr>
            <p:cNvPr id="31" name="Straight Connector 30"/>
            <p:cNvCxnSpPr>
              <a:endCxn id="16" idx="1"/>
            </p:cNvCxnSpPr>
            <p:nvPr/>
          </p:nvCxnSpPr>
          <p:spPr>
            <a:xfrm flipV="1">
              <a:off x="9850837" y="5232832"/>
              <a:ext cx="962259" cy="96493"/>
            </a:xfrm>
            <a:prstGeom prst="line">
              <a:avLst/>
            </a:prstGeom>
            <a:ln/>
          </p:spPr>
          <p:style>
            <a:lnRef idx="3">
              <a:schemeClr val="dk1"/>
            </a:lnRef>
            <a:fillRef idx="0">
              <a:schemeClr val="dk1"/>
            </a:fillRef>
            <a:effectRef idx="2">
              <a:schemeClr val="dk1"/>
            </a:effectRef>
            <a:fontRef idx="minor">
              <a:schemeClr val="tx1"/>
            </a:fontRef>
          </p:style>
        </p:cxnSp>
      </p:grpSp>
      <p:grpSp>
        <p:nvGrpSpPr>
          <p:cNvPr id="63" name="Group 62"/>
          <p:cNvGrpSpPr/>
          <p:nvPr/>
        </p:nvGrpSpPr>
        <p:grpSpPr>
          <a:xfrm>
            <a:off x="9924365" y="5354700"/>
            <a:ext cx="1831598" cy="400110"/>
            <a:chOff x="9924365" y="5354700"/>
            <a:chExt cx="1831598" cy="400110"/>
          </a:xfrm>
        </p:grpSpPr>
        <p:sp>
          <p:nvSpPr>
            <p:cNvPr id="17" name="TextBox 16"/>
            <p:cNvSpPr txBox="1"/>
            <p:nvPr/>
          </p:nvSpPr>
          <p:spPr>
            <a:xfrm>
              <a:off x="11051924" y="5354700"/>
              <a:ext cx="704039" cy="400110"/>
            </a:xfrm>
            <a:prstGeom prst="rect">
              <a:avLst/>
            </a:prstGeom>
            <a:noFill/>
          </p:spPr>
          <p:txBody>
            <a:bodyPr wrap="none" rtlCol="0">
              <a:spAutoFit/>
            </a:bodyPr>
            <a:lstStyle/>
            <a:p>
              <a:r>
                <a:rPr lang="en-AU" sz="2000" dirty="0" smtClean="0"/>
                <a:t>Anus</a:t>
              </a:r>
              <a:endParaRPr lang="en-AU" dirty="0"/>
            </a:p>
          </p:txBody>
        </p:sp>
        <p:cxnSp>
          <p:nvCxnSpPr>
            <p:cNvPr id="34" name="Straight Connector 33"/>
            <p:cNvCxnSpPr>
              <a:endCxn id="17" idx="1"/>
            </p:cNvCxnSpPr>
            <p:nvPr/>
          </p:nvCxnSpPr>
          <p:spPr>
            <a:xfrm flipV="1">
              <a:off x="9924365" y="5554755"/>
              <a:ext cx="1127559" cy="71890"/>
            </a:xfrm>
            <a:prstGeom prst="line">
              <a:avLst/>
            </a:prstGeom>
            <a:ln/>
          </p:spPr>
          <p:style>
            <a:lnRef idx="3">
              <a:schemeClr val="dk1"/>
            </a:lnRef>
            <a:fillRef idx="0">
              <a:schemeClr val="dk1"/>
            </a:fillRef>
            <a:effectRef idx="2">
              <a:schemeClr val="dk1"/>
            </a:effectRef>
            <a:fontRef idx="minor">
              <a:schemeClr val="tx1"/>
            </a:fontRef>
          </p:style>
        </p:cxnSp>
      </p:grpSp>
      <p:graphicFrame>
        <p:nvGraphicFramePr>
          <p:cNvPr id="64" name="Table 63"/>
          <p:cNvGraphicFramePr>
            <a:graphicFrameLocks noGrp="1"/>
          </p:cNvGraphicFramePr>
          <p:nvPr>
            <p:extLst/>
          </p:nvPr>
        </p:nvGraphicFramePr>
        <p:xfrm>
          <a:off x="7331022" y="165761"/>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else does the large intestine do to the food?</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5" name="Table 64"/>
          <p:cNvGraphicFramePr>
            <a:graphicFrameLocks noGrp="1"/>
          </p:cNvGraphicFramePr>
          <p:nvPr>
            <p:extLst/>
          </p:nvPr>
        </p:nvGraphicFramePr>
        <p:xfrm>
          <a:off x="445167" y="495062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are the two intestines similar?</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6" name="Table 65"/>
          <p:cNvGraphicFramePr>
            <a:graphicFrameLocks noGrp="1"/>
          </p:cNvGraphicFramePr>
          <p:nvPr>
            <p:extLst/>
          </p:nvPr>
        </p:nvGraphicFramePr>
        <p:xfrm>
          <a:off x="3467520" y="495062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4</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dirty="0" smtClean="0"/>
                        <a:t>What happens</a:t>
                      </a:r>
                      <a:r>
                        <a:rPr lang="en-AU" baseline="0" dirty="0" smtClean="0"/>
                        <a:t> in the rectum?</a:t>
                      </a:r>
                      <a:endParaRPr lang="en-AU" dirty="0"/>
                    </a:p>
                  </a:txBody>
                  <a:tcPr/>
                </a:tc>
                <a:extLst>
                  <a:ext uri="{0D108BD9-81ED-4DB2-BD59-A6C34878D82A}">
                    <a16:rowId xmlns:a16="http://schemas.microsoft.com/office/drawing/2014/main" xmlns="" val="10001"/>
                  </a:ext>
                </a:extLst>
              </a:tr>
            </a:tbl>
          </a:graphicData>
        </a:graphic>
      </p:graphicFrame>
      <p:grpSp>
        <p:nvGrpSpPr>
          <p:cNvPr id="42" name="Group 41"/>
          <p:cNvGrpSpPr/>
          <p:nvPr/>
        </p:nvGrpSpPr>
        <p:grpSpPr>
          <a:xfrm>
            <a:off x="9794513" y="3707286"/>
            <a:ext cx="2162635" cy="400110"/>
            <a:chOff x="9794513" y="3707286"/>
            <a:chExt cx="2162635" cy="400110"/>
          </a:xfrm>
        </p:grpSpPr>
        <p:sp>
          <p:nvSpPr>
            <p:cNvPr id="43" name="TextBox 42"/>
            <p:cNvSpPr txBox="1"/>
            <p:nvPr/>
          </p:nvSpPr>
          <p:spPr>
            <a:xfrm>
              <a:off x="10838829" y="3707286"/>
              <a:ext cx="1118319" cy="400110"/>
            </a:xfrm>
            <a:prstGeom prst="rect">
              <a:avLst/>
            </a:prstGeom>
            <a:noFill/>
          </p:spPr>
          <p:txBody>
            <a:bodyPr wrap="none" rtlCol="0">
              <a:spAutoFit/>
            </a:bodyPr>
            <a:lstStyle/>
            <a:p>
              <a:r>
                <a:rPr lang="en-AU" sz="2000" dirty="0" smtClean="0"/>
                <a:t>Pancreas</a:t>
              </a:r>
              <a:endParaRPr lang="en-AU" dirty="0"/>
            </a:p>
          </p:txBody>
        </p:sp>
        <p:cxnSp>
          <p:nvCxnSpPr>
            <p:cNvPr id="44" name="Straight Connector 43"/>
            <p:cNvCxnSpPr>
              <a:endCxn id="43" idx="1"/>
            </p:cNvCxnSpPr>
            <p:nvPr/>
          </p:nvCxnSpPr>
          <p:spPr>
            <a:xfrm flipV="1">
              <a:off x="9794513" y="3907341"/>
              <a:ext cx="1044316" cy="100063"/>
            </a:xfrm>
            <a:prstGeom prst="line">
              <a:avLst/>
            </a:prstGeom>
            <a:ln/>
          </p:spPr>
          <p:style>
            <a:lnRef idx="3">
              <a:schemeClr val="dk1"/>
            </a:lnRef>
            <a:fillRef idx="0">
              <a:schemeClr val="dk1"/>
            </a:fillRef>
            <a:effectRef idx="2">
              <a:schemeClr val="dk1"/>
            </a:effectRef>
            <a:fontRef idx="minor">
              <a:schemeClr val="tx1"/>
            </a:fontRef>
          </p:style>
        </p:cxnSp>
      </p:grpSp>
      <p:grpSp>
        <p:nvGrpSpPr>
          <p:cNvPr id="45" name="Group 44"/>
          <p:cNvGrpSpPr/>
          <p:nvPr/>
        </p:nvGrpSpPr>
        <p:grpSpPr>
          <a:xfrm>
            <a:off x="7433004" y="3002161"/>
            <a:ext cx="2048528" cy="400110"/>
            <a:chOff x="7690031" y="4024063"/>
            <a:chExt cx="2062659" cy="555304"/>
          </a:xfrm>
        </p:grpSpPr>
        <p:sp>
          <p:nvSpPr>
            <p:cNvPr id="46" name="TextBox 45"/>
            <p:cNvSpPr txBox="1"/>
            <p:nvPr/>
          </p:nvSpPr>
          <p:spPr>
            <a:xfrm>
              <a:off x="7690031" y="4024063"/>
              <a:ext cx="687009" cy="555304"/>
            </a:xfrm>
            <a:prstGeom prst="rect">
              <a:avLst/>
            </a:prstGeom>
            <a:noFill/>
          </p:spPr>
          <p:txBody>
            <a:bodyPr wrap="none" rtlCol="0">
              <a:spAutoFit/>
            </a:bodyPr>
            <a:lstStyle/>
            <a:p>
              <a:r>
                <a:rPr lang="en-AU" sz="2000" dirty="0" smtClean="0"/>
                <a:t>Liver</a:t>
              </a:r>
              <a:endParaRPr lang="en-AU" sz="2000" dirty="0"/>
            </a:p>
          </p:txBody>
        </p:sp>
        <p:cxnSp>
          <p:nvCxnSpPr>
            <p:cNvPr id="47" name="Straight Connector 46"/>
            <p:cNvCxnSpPr>
              <a:stCxn id="46" idx="3"/>
            </p:cNvCxnSpPr>
            <p:nvPr/>
          </p:nvCxnSpPr>
          <p:spPr>
            <a:xfrm>
              <a:off x="8377040" y="4301715"/>
              <a:ext cx="1375650" cy="161405"/>
            </a:xfrm>
            <a:prstGeom prst="line">
              <a:avLst/>
            </a:prstGeom>
            <a:ln/>
          </p:spPr>
          <p:style>
            <a:lnRef idx="3">
              <a:schemeClr val="dk1"/>
            </a:lnRef>
            <a:fillRef idx="0">
              <a:schemeClr val="dk1"/>
            </a:fillRef>
            <a:effectRef idx="2">
              <a:schemeClr val="dk1"/>
            </a:effectRef>
            <a:fontRef idx="minor">
              <a:schemeClr val="tx1"/>
            </a:fontRef>
          </p:style>
        </p:cxnSp>
      </p:grpSp>
      <p:grpSp>
        <p:nvGrpSpPr>
          <p:cNvPr id="48" name="Group 47"/>
          <p:cNvGrpSpPr/>
          <p:nvPr/>
        </p:nvGrpSpPr>
        <p:grpSpPr>
          <a:xfrm>
            <a:off x="6818869" y="3518567"/>
            <a:ext cx="2596608" cy="400110"/>
            <a:chOff x="6814330" y="4597013"/>
            <a:chExt cx="2596608" cy="400110"/>
          </a:xfrm>
        </p:grpSpPr>
        <p:sp>
          <p:nvSpPr>
            <p:cNvPr id="49" name="TextBox 48"/>
            <p:cNvSpPr txBox="1"/>
            <p:nvPr/>
          </p:nvSpPr>
          <p:spPr>
            <a:xfrm>
              <a:off x="6814330" y="4597013"/>
              <a:ext cx="1451038" cy="400110"/>
            </a:xfrm>
            <a:prstGeom prst="rect">
              <a:avLst/>
            </a:prstGeom>
            <a:noFill/>
          </p:spPr>
          <p:txBody>
            <a:bodyPr wrap="none" rtlCol="0">
              <a:spAutoFit/>
            </a:bodyPr>
            <a:lstStyle/>
            <a:p>
              <a:r>
                <a:rPr lang="en-AU" sz="2000" dirty="0" smtClean="0"/>
                <a:t>Gall bladder</a:t>
              </a:r>
              <a:endParaRPr lang="en-AU" sz="2000" dirty="0"/>
            </a:p>
          </p:txBody>
        </p:sp>
        <p:cxnSp>
          <p:nvCxnSpPr>
            <p:cNvPr id="50" name="Straight Connector 49"/>
            <p:cNvCxnSpPr>
              <a:stCxn id="49" idx="3"/>
            </p:cNvCxnSpPr>
            <p:nvPr/>
          </p:nvCxnSpPr>
          <p:spPr>
            <a:xfrm flipV="1">
              <a:off x="8265368" y="4706780"/>
              <a:ext cx="1145570" cy="90288"/>
            </a:xfrm>
            <a:prstGeom prst="line">
              <a:avLst/>
            </a:prstGeom>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00642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3" name="TextBox 2"/>
          <p:cNvSpPr txBox="1"/>
          <p:nvPr/>
        </p:nvSpPr>
        <p:spPr>
          <a:xfrm>
            <a:off x="0" y="732982"/>
            <a:ext cx="11813557" cy="954107"/>
          </a:xfrm>
          <a:prstGeom prst="rect">
            <a:avLst/>
          </a:prstGeom>
          <a:noFill/>
        </p:spPr>
        <p:txBody>
          <a:bodyPr wrap="square" rtlCol="0">
            <a:spAutoFit/>
          </a:bodyPr>
          <a:lstStyle/>
          <a:p>
            <a:r>
              <a:rPr lang="en-AU" sz="2800" dirty="0" smtClean="0"/>
              <a:t>Put the organs of the digestive tract in the correct order.</a:t>
            </a:r>
          </a:p>
          <a:p>
            <a:r>
              <a:rPr lang="en-AU" sz="2800" dirty="0" smtClean="0"/>
              <a:t>Stomach, Small intestine, Mouth, Oesophagus, Large intestine, Anus, Rectum</a:t>
            </a:r>
          </a:p>
        </p:txBody>
      </p:sp>
      <p:sp>
        <p:nvSpPr>
          <p:cNvPr id="5" name="TextBox 4"/>
          <p:cNvSpPr txBox="1"/>
          <p:nvPr/>
        </p:nvSpPr>
        <p:spPr>
          <a:xfrm>
            <a:off x="0" y="1823891"/>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6" name="TextBox 5"/>
          <p:cNvSpPr txBox="1"/>
          <p:nvPr/>
        </p:nvSpPr>
        <p:spPr>
          <a:xfrm>
            <a:off x="-1" y="2408666"/>
            <a:ext cx="11445343" cy="954107"/>
          </a:xfrm>
          <a:prstGeom prst="rect">
            <a:avLst/>
          </a:prstGeom>
          <a:noFill/>
        </p:spPr>
        <p:txBody>
          <a:bodyPr wrap="square" rtlCol="0">
            <a:spAutoFit/>
          </a:bodyPr>
          <a:lstStyle/>
          <a:p>
            <a:r>
              <a:rPr lang="en-AU" sz="2800" dirty="0" smtClean="0"/>
              <a:t>The liver and the pancreas are not part of the digestive tract, but have a role in digestion. What is their role?</a:t>
            </a:r>
          </a:p>
        </p:txBody>
      </p:sp>
      <p:sp>
        <p:nvSpPr>
          <p:cNvPr id="7" name="TextBox 6"/>
          <p:cNvSpPr txBox="1"/>
          <p:nvPr/>
        </p:nvSpPr>
        <p:spPr>
          <a:xfrm>
            <a:off x="-1" y="3930463"/>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8" name="TextBox 7"/>
          <p:cNvSpPr txBox="1"/>
          <p:nvPr/>
        </p:nvSpPr>
        <p:spPr>
          <a:xfrm>
            <a:off x="-2" y="4515238"/>
            <a:ext cx="9034820" cy="954107"/>
          </a:xfrm>
          <a:prstGeom prst="rect">
            <a:avLst/>
          </a:prstGeom>
          <a:noFill/>
        </p:spPr>
        <p:txBody>
          <a:bodyPr wrap="square" rtlCol="0">
            <a:spAutoFit/>
          </a:bodyPr>
          <a:lstStyle/>
          <a:p>
            <a:r>
              <a:rPr lang="en-AU" sz="2800" dirty="0" smtClean="0"/>
              <a:t>Harold says chewing is an example of chemical digestion.  </a:t>
            </a:r>
            <a:br>
              <a:rPr lang="en-AU" sz="2800" dirty="0" smtClean="0"/>
            </a:br>
            <a:r>
              <a:rPr lang="en-AU" sz="2800" dirty="0" smtClean="0"/>
              <a:t>Is he correct?  Explain your choice.</a:t>
            </a:r>
          </a:p>
        </p:txBody>
      </p:sp>
    </p:spTree>
    <p:extLst>
      <p:ext uri="{BB962C8B-B14F-4D97-AF65-F5344CB8AC3E}">
        <p14:creationId xmlns:p14="http://schemas.microsoft.com/office/powerpoint/2010/main" val="2029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animBg="1"/>
      <p:bldP spid="6" grpId="0"/>
      <p:bldP spid="7"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Comparing Digestive Systems</a:t>
            </a:r>
            <a:endParaRPr lang="en-AU" dirty="0"/>
          </a:p>
        </p:txBody>
      </p:sp>
    </p:spTree>
    <p:extLst>
      <p:ext uri="{BB962C8B-B14F-4D97-AF65-F5344CB8AC3E}">
        <p14:creationId xmlns:p14="http://schemas.microsoft.com/office/powerpoint/2010/main" val="2862282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6851" b="22290"/>
          <a:stretch/>
        </p:blipFill>
        <p:spPr>
          <a:xfrm>
            <a:off x="2641517" y="3680222"/>
            <a:ext cx="6962068" cy="3177778"/>
          </a:xfrm>
          <a:prstGeom prst="rect">
            <a:avLst/>
          </a:prstGeom>
        </p:spPr>
      </p:pic>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nvPr>
        </p:nvGraphicFramePr>
        <p:xfrm>
          <a:off x="9354003" y="160385"/>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makes up a carnivore’s diet?</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nvPr>
        </p:nvGraphicFramePr>
        <p:xfrm>
          <a:off x="9354003" y="1297380"/>
          <a:ext cx="2605964" cy="128016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2</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True or False:</a:t>
                      </a:r>
                    </a:p>
                    <a:p>
                      <a:r>
                        <a:rPr lang="en-AU" baseline="0" dirty="0" smtClean="0"/>
                        <a:t>Proteins are hard for the body to digest.</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354003" y="2704672"/>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3</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Why are carnivore digestive tracts short?</a:t>
                      </a:r>
                      <a:endParaRPr lang="en-AU" dirty="0"/>
                    </a:p>
                  </a:txBody>
                  <a:tcPr/>
                </a:tc>
                <a:extLst>
                  <a:ext uri="{0D108BD9-81ED-4DB2-BD59-A6C34878D82A}">
                    <a16:rowId xmlns:a16="http://schemas.microsoft.com/office/drawing/2014/main" xmlns="" val="10001"/>
                  </a:ext>
                </a:extLst>
              </a:tr>
            </a:tbl>
          </a:graphicData>
        </a:graphic>
      </p:graphicFrame>
      <p:sp>
        <p:nvSpPr>
          <p:cNvPr id="2" name="TextBox 1"/>
          <p:cNvSpPr txBox="1"/>
          <p:nvPr/>
        </p:nvSpPr>
        <p:spPr>
          <a:xfrm>
            <a:off x="0" y="848048"/>
            <a:ext cx="9051071" cy="2677656"/>
          </a:xfrm>
          <a:prstGeom prst="rect">
            <a:avLst/>
          </a:prstGeom>
          <a:noFill/>
        </p:spPr>
        <p:txBody>
          <a:bodyPr wrap="square" rtlCol="0">
            <a:spAutoFit/>
          </a:bodyPr>
          <a:lstStyle/>
          <a:p>
            <a:r>
              <a:rPr lang="en-AU" sz="2800" b="1" dirty="0" smtClean="0"/>
              <a:t>Using Digestive Tract Length to Predict Diet</a:t>
            </a:r>
          </a:p>
          <a:p>
            <a:pPr marL="457200" indent="-457200">
              <a:buFont typeface="Arial" panose="020B0604020202020204" pitchFamily="34" charset="0"/>
              <a:buChar char="•"/>
            </a:pPr>
            <a:r>
              <a:rPr lang="en-AU" sz="2800" dirty="0" smtClean="0"/>
              <a:t>Carnivores eat meat, which is made of protein.</a:t>
            </a:r>
          </a:p>
          <a:p>
            <a:pPr marL="457200" indent="-457200">
              <a:buFont typeface="Arial" panose="020B0604020202020204" pitchFamily="34" charset="0"/>
              <a:buChar char="•"/>
            </a:pPr>
            <a:r>
              <a:rPr lang="en-AU" sz="2800" dirty="0" smtClean="0"/>
              <a:t>Proteins are easy to digest.</a:t>
            </a:r>
          </a:p>
          <a:p>
            <a:pPr marL="457200" indent="-457200">
              <a:buFont typeface="Arial" panose="020B0604020202020204" pitchFamily="34" charset="0"/>
              <a:buChar char="•"/>
            </a:pPr>
            <a:r>
              <a:rPr lang="en-AU" sz="2800" dirty="0" smtClean="0"/>
              <a:t>This means th</a:t>
            </a:r>
            <a:r>
              <a:rPr lang="en-AU" sz="2800" dirty="0"/>
              <a:t>e</a:t>
            </a:r>
            <a:r>
              <a:rPr lang="en-AU" sz="2800" dirty="0" smtClean="0"/>
              <a:t> digestive tracts of carnivores are short because protein is digested quickly.</a:t>
            </a:r>
          </a:p>
          <a:p>
            <a:endParaRPr lang="en-AU" sz="2800" dirty="0" smtClean="0"/>
          </a:p>
        </p:txBody>
      </p:sp>
      <p:graphicFrame>
        <p:nvGraphicFramePr>
          <p:cNvPr id="8" name="Table 7"/>
          <p:cNvGraphicFramePr>
            <a:graphicFrameLocks noGrp="1"/>
          </p:cNvGraphicFramePr>
          <p:nvPr>
            <p:extLst/>
          </p:nvPr>
        </p:nvGraphicFramePr>
        <p:xfrm>
          <a:off x="9354003" y="4012469"/>
          <a:ext cx="2605964" cy="1559560"/>
        </p:xfrm>
        <a:graphic>
          <a:graphicData uri="http://schemas.openxmlformats.org/drawingml/2006/table">
            <a:tbl>
              <a:tblPr firstRow="1" bandRow="1">
                <a:tableStyleId>{F5AB1C69-6EDB-4FF4-983F-18BD219EF322}</a:tableStyleId>
              </a:tblPr>
              <a:tblGrid>
                <a:gridCol w="2605964">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Herbivores: eat plants</a:t>
                      </a:r>
                    </a:p>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Carnivores:</a:t>
                      </a:r>
                      <a:r>
                        <a:rPr lang="en-AU" sz="1800" b="0" u="none" baseline="0" dirty="0" smtClean="0">
                          <a:latin typeface="+mn-lt"/>
                          <a:cs typeface="Arial" panose="020B0604020202020204" pitchFamily="34" charset="0"/>
                        </a:rPr>
                        <a:t> eat meat</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Omnivores: eat meat and plants</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76" y="3162928"/>
            <a:ext cx="3333848" cy="1748057"/>
          </a:xfrm>
          <a:prstGeom prst="rect">
            <a:avLst/>
          </a:prstGeom>
        </p:spPr>
      </p:pic>
    </p:spTree>
    <p:extLst>
      <p:ext uri="{BB962C8B-B14F-4D97-AF65-F5344CB8AC3E}">
        <p14:creationId xmlns:p14="http://schemas.microsoft.com/office/powerpoint/2010/main" val="284352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nvPr>
        </p:nvGraphicFramePr>
        <p:xfrm>
          <a:off x="9354003" y="292658"/>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make up a herbivore’s diet?</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nvPr>
        </p:nvGraphicFramePr>
        <p:xfrm>
          <a:off x="9377007" y="1415308"/>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2</a:t>
                      </a:r>
                    </a:p>
                  </a:txBody>
                  <a:tcPr>
                    <a:solidFill>
                      <a:srgbClr val="00B050"/>
                    </a:solidFill>
                  </a:tcPr>
                </a:tc>
                <a:extLst>
                  <a:ext uri="{0D108BD9-81ED-4DB2-BD59-A6C34878D82A}">
                    <a16:rowId xmlns:a16="http://schemas.microsoft.com/office/drawing/2014/main" xmlns="" val="10000"/>
                  </a:ext>
                </a:extLst>
              </a:tr>
              <a:tr h="499213">
                <a:tc>
                  <a:txBody>
                    <a:bodyPr/>
                    <a:lstStyle/>
                    <a:p>
                      <a:r>
                        <a:rPr lang="en-AU" baseline="0" dirty="0" smtClean="0"/>
                        <a:t>Explain why plants are harder to digest.</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354003" y="2589652"/>
          <a:ext cx="2605964" cy="155448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3</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effect does cellulose in the diet have on the length of a digestive tract?</a:t>
                      </a:r>
                      <a:endParaRPr lang="en-AU" dirty="0"/>
                    </a:p>
                  </a:txBody>
                  <a:tcPr/>
                </a:tc>
                <a:extLst>
                  <a:ext uri="{0D108BD9-81ED-4DB2-BD59-A6C34878D82A}">
                    <a16:rowId xmlns:a16="http://schemas.microsoft.com/office/drawing/2014/main" xmlns="" val="10001"/>
                  </a:ext>
                </a:extLst>
              </a:tr>
            </a:tbl>
          </a:graphicData>
        </a:graphic>
      </p:graphicFrame>
      <p:sp>
        <p:nvSpPr>
          <p:cNvPr id="2" name="TextBox 1"/>
          <p:cNvSpPr txBox="1"/>
          <p:nvPr/>
        </p:nvSpPr>
        <p:spPr>
          <a:xfrm>
            <a:off x="0" y="815223"/>
            <a:ext cx="9051071" cy="3539430"/>
          </a:xfrm>
          <a:prstGeom prst="rect">
            <a:avLst/>
          </a:prstGeom>
          <a:noFill/>
        </p:spPr>
        <p:txBody>
          <a:bodyPr wrap="square" rtlCol="0">
            <a:spAutoFit/>
          </a:bodyPr>
          <a:lstStyle/>
          <a:p>
            <a:r>
              <a:rPr lang="en-AU" sz="2800" b="1" dirty="0" smtClean="0"/>
              <a:t>Using Digestive Tract to Predict Diet</a:t>
            </a:r>
          </a:p>
          <a:p>
            <a:pPr marL="457200" indent="-457200">
              <a:buFont typeface="Arial" panose="020B0604020202020204" pitchFamily="34" charset="0"/>
              <a:buChar char="•"/>
            </a:pPr>
            <a:r>
              <a:rPr lang="en-AU" sz="2800" dirty="0"/>
              <a:t>Herbivores and omnivores eat plants as part of their </a:t>
            </a:r>
            <a:r>
              <a:rPr lang="en-AU" sz="2800" dirty="0" smtClean="0"/>
              <a:t>diet.</a:t>
            </a:r>
            <a:endParaRPr lang="en-AU" sz="2800" dirty="0"/>
          </a:p>
          <a:p>
            <a:pPr marL="457200" indent="-457200">
              <a:buFont typeface="Arial" panose="020B0604020202020204" pitchFamily="34" charset="0"/>
              <a:buChar char="•"/>
            </a:pPr>
            <a:r>
              <a:rPr lang="en-AU" sz="2800" dirty="0"/>
              <a:t>Plant cells have cell walls made of cellulose, which is hard to </a:t>
            </a:r>
            <a:r>
              <a:rPr lang="en-AU" sz="2800" dirty="0" smtClean="0"/>
              <a:t>digest.</a:t>
            </a:r>
            <a:endParaRPr lang="en-AU" sz="2800" dirty="0"/>
          </a:p>
          <a:p>
            <a:pPr marL="457200" indent="-457200">
              <a:buFont typeface="Arial" panose="020B0604020202020204" pitchFamily="34" charset="0"/>
              <a:buChar char="•"/>
            </a:pPr>
            <a:r>
              <a:rPr lang="en-AU" sz="2800" dirty="0"/>
              <a:t>This means the digestive tracts of herbivores and omnivores are long because it takes longer to break down their </a:t>
            </a:r>
            <a:r>
              <a:rPr lang="en-AU" sz="2800" dirty="0" smtClean="0"/>
              <a:t>food.</a:t>
            </a:r>
            <a:endParaRPr lang="en-AU" sz="2800" dirty="0"/>
          </a:p>
          <a:p>
            <a:endParaRPr lang="en-AU" sz="2800" dirty="0" smtClean="0"/>
          </a:p>
        </p:txBody>
      </p:sp>
      <p:graphicFrame>
        <p:nvGraphicFramePr>
          <p:cNvPr id="8" name="Table 7"/>
          <p:cNvGraphicFramePr>
            <a:graphicFrameLocks noGrp="1"/>
          </p:cNvGraphicFramePr>
          <p:nvPr>
            <p:extLst/>
          </p:nvPr>
        </p:nvGraphicFramePr>
        <p:xfrm>
          <a:off x="9469022" y="5179910"/>
          <a:ext cx="2605964" cy="1559560"/>
        </p:xfrm>
        <a:graphic>
          <a:graphicData uri="http://schemas.openxmlformats.org/drawingml/2006/table">
            <a:tbl>
              <a:tblPr firstRow="1" bandRow="1">
                <a:tableStyleId>{F5AB1C69-6EDB-4FF4-983F-18BD219EF322}</a:tableStyleId>
              </a:tblPr>
              <a:tblGrid>
                <a:gridCol w="2605964">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Herbivores: eat plants</a:t>
                      </a:r>
                    </a:p>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Carnivores:</a:t>
                      </a:r>
                      <a:r>
                        <a:rPr lang="en-AU" sz="1800" b="0" u="none" baseline="0" dirty="0" smtClean="0">
                          <a:latin typeface="+mn-lt"/>
                          <a:cs typeface="Arial" panose="020B0604020202020204" pitchFamily="34" charset="0"/>
                        </a:rPr>
                        <a:t> eat meat</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Omnivores: eat meat and plants</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pic>
        <p:nvPicPr>
          <p:cNvPr id="5" name="Picture 4"/>
          <p:cNvPicPr>
            <a:picLocks noChangeAspect="1"/>
          </p:cNvPicPr>
          <p:nvPr/>
        </p:nvPicPr>
        <p:blipFill rotWithShape="1">
          <a:blip r:embed="rId2"/>
          <a:srcRect t="16851" b="22290"/>
          <a:stretch/>
        </p:blipFill>
        <p:spPr>
          <a:xfrm>
            <a:off x="2365472" y="3640770"/>
            <a:ext cx="6962068" cy="317777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88500"/>
            <a:ext cx="3114316" cy="2214187"/>
          </a:xfrm>
          <a:prstGeom prst="rect">
            <a:avLst/>
          </a:prstGeom>
        </p:spPr>
      </p:pic>
    </p:spTree>
    <p:extLst>
      <p:ext uri="{BB962C8B-B14F-4D97-AF65-F5344CB8AC3E}">
        <p14:creationId xmlns:p14="http://schemas.microsoft.com/office/powerpoint/2010/main" val="269598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nvPr>
        </p:nvGraphicFramePr>
        <p:xfrm>
          <a:off x="9354003" y="292658"/>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are the three types of teeth?</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nvPr>
        </p:nvGraphicFramePr>
        <p:xfrm>
          <a:off x="9354003" y="1441155"/>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2</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are molars different to incisors and canines?</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354003" y="2589652"/>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3</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are canines and incisors similar?</a:t>
                      </a:r>
                      <a:endParaRPr lang="en-AU" dirty="0"/>
                    </a:p>
                  </a:txBody>
                  <a:tcPr/>
                </a:tc>
                <a:extLst>
                  <a:ext uri="{0D108BD9-81ED-4DB2-BD59-A6C34878D82A}">
                    <a16:rowId xmlns:a16="http://schemas.microsoft.com/office/drawing/2014/main" xmlns="" val="10001"/>
                  </a:ext>
                </a:extLst>
              </a:tr>
            </a:tbl>
          </a:graphicData>
        </a:graphic>
      </p:graphicFrame>
      <p:sp>
        <p:nvSpPr>
          <p:cNvPr id="2" name="TextBox 1"/>
          <p:cNvSpPr txBox="1"/>
          <p:nvPr/>
        </p:nvSpPr>
        <p:spPr>
          <a:xfrm>
            <a:off x="0" y="861231"/>
            <a:ext cx="6445736" cy="3970318"/>
          </a:xfrm>
          <a:prstGeom prst="rect">
            <a:avLst/>
          </a:prstGeom>
          <a:noFill/>
        </p:spPr>
        <p:txBody>
          <a:bodyPr wrap="square" rtlCol="0">
            <a:spAutoFit/>
          </a:bodyPr>
          <a:lstStyle/>
          <a:p>
            <a:r>
              <a:rPr lang="en-AU" sz="2800" b="1" dirty="0" smtClean="0"/>
              <a:t>Types of Teeth</a:t>
            </a:r>
          </a:p>
          <a:p>
            <a:pPr marL="457200" indent="-457200">
              <a:buFont typeface="Arial" panose="020B0604020202020204" pitchFamily="34" charset="0"/>
              <a:buChar char="•"/>
            </a:pPr>
            <a:r>
              <a:rPr lang="en-AU" sz="2800" dirty="0" smtClean="0"/>
              <a:t>There are different types of teeth, each with a particular function:</a:t>
            </a:r>
          </a:p>
          <a:p>
            <a:pPr marL="914400" lvl="1" indent="-457200">
              <a:buFont typeface="Arial" panose="020B0604020202020204" pitchFamily="34" charset="0"/>
              <a:buChar char="•"/>
            </a:pPr>
            <a:r>
              <a:rPr lang="en-AU" sz="2800" b="1" dirty="0" smtClean="0"/>
              <a:t>Incisors </a:t>
            </a:r>
            <a:r>
              <a:rPr lang="en-AU" sz="2800" dirty="0" smtClean="0"/>
              <a:t>have a sharp edge and are used to cut through food.</a:t>
            </a:r>
            <a:endParaRPr lang="en-AU" sz="2800" b="1" dirty="0" smtClean="0"/>
          </a:p>
          <a:p>
            <a:pPr marL="914400" lvl="1" indent="-457200">
              <a:buFont typeface="Arial" panose="020B0604020202020204" pitchFamily="34" charset="0"/>
              <a:buChar char="•"/>
            </a:pPr>
            <a:r>
              <a:rPr lang="en-AU" sz="2800" b="1" dirty="0" smtClean="0"/>
              <a:t>Canines </a:t>
            </a:r>
            <a:r>
              <a:rPr lang="en-AU" sz="2800" dirty="0" smtClean="0"/>
              <a:t>are pointed and used for ripping lumps of meat.</a:t>
            </a:r>
          </a:p>
          <a:p>
            <a:pPr marL="914400" lvl="1" indent="-457200">
              <a:buFont typeface="Arial" panose="020B0604020202020204" pitchFamily="34" charset="0"/>
              <a:buChar char="•"/>
            </a:pPr>
            <a:r>
              <a:rPr lang="en-AU" sz="2800" b="1" dirty="0"/>
              <a:t>Molars </a:t>
            </a:r>
            <a:r>
              <a:rPr lang="en-AU" sz="2800" dirty="0"/>
              <a:t>are flat and are used for </a:t>
            </a:r>
            <a:r>
              <a:rPr lang="en-AU" sz="2800" dirty="0" smtClean="0"/>
              <a:t>grinding. </a:t>
            </a:r>
          </a:p>
        </p:txBody>
      </p:sp>
      <p:pic>
        <p:nvPicPr>
          <p:cNvPr id="7" name="Picture 6"/>
          <p:cNvPicPr>
            <a:picLocks noChangeAspect="1"/>
          </p:cNvPicPr>
          <p:nvPr/>
        </p:nvPicPr>
        <p:blipFill>
          <a:blip r:embed="rId2"/>
          <a:stretch>
            <a:fillRect/>
          </a:stretch>
        </p:blipFill>
        <p:spPr>
          <a:xfrm>
            <a:off x="6331789" y="1466561"/>
            <a:ext cx="3025477" cy="4334458"/>
          </a:xfrm>
          <a:prstGeom prst="rect">
            <a:avLst/>
          </a:prstGeom>
        </p:spPr>
      </p:pic>
    </p:spTree>
    <p:extLst>
      <p:ext uri="{BB962C8B-B14F-4D97-AF65-F5344CB8AC3E}">
        <p14:creationId xmlns:p14="http://schemas.microsoft.com/office/powerpoint/2010/main" val="368494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Cells to Body Systems</a:t>
            </a:r>
            <a:endParaRPr lang="en-AU" dirty="0"/>
          </a:p>
        </p:txBody>
      </p:sp>
    </p:spTree>
    <p:extLst>
      <p:ext uri="{BB962C8B-B14F-4D97-AF65-F5344CB8AC3E}">
        <p14:creationId xmlns:p14="http://schemas.microsoft.com/office/powerpoint/2010/main" val="2366598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nvPr>
        </p:nvGraphicFramePr>
        <p:xfrm>
          <a:off x="9354003" y="217895"/>
          <a:ext cx="2605964" cy="128016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are the diets of carnivores and herbivores different?</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nvPr>
        </p:nvGraphicFramePr>
        <p:xfrm>
          <a:off x="9363387" y="1636689"/>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2</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Why do omnivores have three types of teeth?</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354003" y="2767933"/>
          <a:ext cx="2605964" cy="128016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3</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A cow is a herbivore.  What type of teeth would you expect it to have?</a:t>
                      </a:r>
                      <a:endParaRPr lang="en-AU" dirty="0"/>
                    </a:p>
                  </a:txBody>
                  <a:tcPr/>
                </a:tc>
                <a:extLst>
                  <a:ext uri="{0D108BD9-81ED-4DB2-BD59-A6C34878D82A}">
                    <a16:rowId xmlns:a16="http://schemas.microsoft.com/office/drawing/2014/main" xmlns="" val="10001"/>
                  </a:ext>
                </a:extLst>
              </a:tr>
            </a:tbl>
          </a:graphicData>
        </a:graphic>
      </p:graphicFrame>
      <p:sp>
        <p:nvSpPr>
          <p:cNvPr id="2" name="TextBox 1"/>
          <p:cNvSpPr txBox="1"/>
          <p:nvPr/>
        </p:nvSpPr>
        <p:spPr>
          <a:xfrm>
            <a:off x="0" y="840004"/>
            <a:ext cx="6445736" cy="4832092"/>
          </a:xfrm>
          <a:prstGeom prst="rect">
            <a:avLst/>
          </a:prstGeom>
          <a:noFill/>
        </p:spPr>
        <p:txBody>
          <a:bodyPr wrap="square" rtlCol="0">
            <a:spAutoFit/>
          </a:bodyPr>
          <a:lstStyle/>
          <a:p>
            <a:r>
              <a:rPr lang="en-AU" sz="2800" b="1" dirty="0" smtClean="0"/>
              <a:t>Using Teeth to Predict Diet</a:t>
            </a:r>
          </a:p>
          <a:p>
            <a:pPr marL="457200" indent="-457200">
              <a:buFont typeface="Arial" panose="020B0604020202020204" pitchFamily="34" charset="0"/>
              <a:buChar char="•"/>
            </a:pPr>
            <a:r>
              <a:rPr lang="en-AU" sz="2800" dirty="0" smtClean="0"/>
              <a:t>Herbivores have flat molars to grind their food so it can be digested more effectively by enzymes.</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smtClean="0"/>
              <a:t>Carnivores have mostly incisors and canines to cut and tear meat.</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smtClean="0"/>
              <a:t>Omnivores have a combination of all types of teeth, some for cutting and some for grinding.</a:t>
            </a:r>
          </a:p>
        </p:txBody>
      </p:sp>
      <p:graphicFrame>
        <p:nvGraphicFramePr>
          <p:cNvPr id="8" name="Table 7"/>
          <p:cNvGraphicFramePr>
            <a:graphicFrameLocks noGrp="1"/>
          </p:cNvGraphicFramePr>
          <p:nvPr>
            <p:extLst/>
          </p:nvPr>
        </p:nvGraphicFramePr>
        <p:xfrm>
          <a:off x="9377007" y="5110899"/>
          <a:ext cx="2605964" cy="1559560"/>
        </p:xfrm>
        <a:graphic>
          <a:graphicData uri="http://schemas.openxmlformats.org/drawingml/2006/table">
            <a:tbl>
              <a:tblPr firstRow="1" bandRow="1">
                <a:tableStyleId>{F5AB1C69-6EDB-4FF4-983F-18BD219EF322}</a:tableStyleId>
              </a:tblPr>
              <a:tblGrid>
                <a:gridCol w="2605964">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Herbivores: eat plants</a:t>
                      </a:r>
                    </a:p>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Carnivores:</a:t>
                      </a:r>
                      <a:r>
                        <a:rPr lang="en-AU" sz="1800" b="0" u="none" baseline="0" dirty="0" smtClean="0">
                          <a:latin typeface="+mn-lt"/>
                          <a:cs typeface="Arial" panose="020B0604020202020204" pitchFamily="34" charset="0"/>
                        </a:rPr>
                        <a:t> eat meat</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Omnivores: eat meat and plants</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pic>
        <p:nvPicPr>
          <p:cNvPr id="1026" name="Picture 2" descr="Image result for herbivore tee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68" y="650102"/>
            <a:ext cx="28575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arnivore tee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650" y="2303550"/>
            <a:ext cx="22002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mnivore tee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486" y="4349242"/>
            <a:ext cx="1749416" cy="221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11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3" name="TextBox 2"/>
          <p:cNvSpPr txBox="1"/>
          <p:nvPr/>
        </p:nvSpPr>
        <p:spPr>
          <a:xfrm>
            <a:off x="0" y="732982"/>
            <a:ext cx="11813557" cy="954107"/>
          </a:xfrm>
          <a:prstGeom prst="rect">
            <a:avLst/>
          </a:prstGeom>
          <a:noFill/>
        </p:spPr>
        <p:txBody>
          <a:bodyPr wrap="square" rtlCol="0">
            <a:spAutoFit/>
          </a:bodyPr>
          <a:lstStyle/>
          <a:p>
            <a:r>
              <a:rPr lang="en-AU" sz="2800" dirty="0" smtClean="0"/>
              <a:t>How does the length of the digestive tract of a herbivore compare to that of a carnivore?</a:t>
            </a:r>
          </a:p>
        </p:txBody>
      </p:sp>
      <p:sp>
        <p:nvSpPr>
          <p:cNvPr id="5" name="TextBox 4"/>
          <p:cNvSpPr txBox="1"/>
          <p:nvPr/>
        </p:nvSpPr>
        <p:spPr>
          <a:xfrm>
            <a:off x="0" y="1823891"/>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6" name="TextBox 5"/>
          <p:cNvSpPr txBox="1"/>
          <p:nvPr/>
        </p:nvSpPr>
        <p:spPr>
          <a:xfrm>
            <a:off x="-1" y="2408666"/>
            <a:ext cx="11445343" cy="954107"/>
          </a:xfrm>
          <a:prstGeom prst="rect">
            <a:avLst/>
          </a:prstGeom>
          <a:noFill/>
        </p:spPr>
        <p:txBody>
          <a:bodyPr wrap="square" rtlCol="0">
            <a:spAutoFit/>
          </a:bodyPr>
          <a:lstStyle/>
          <a:p>
            <a:r>
              <a:rPr lang="en-AU" sz="2800" dirty="0" smtClean="0"/>
              <a:t>There are three types of teeth - molars, incisors and canines.</a:t>
            </a:r>
            <a:br>
              <a:rPr lang="en-AU" sz="2800" dirty="0" smtClean="0"/>
            </a:br>
            <a:r>
              <a:rPr lang="en-AU" sz="2800" dirty="0" smtClean="0"/>
              <a:t>How is the function of a molar different to incisors and canines?  </a:t>
            </a:r>
          </a:p>
        </p:txBody>
      </p:sp>
      <p:sp>
        <p:nvSpPr>
          <p:cNvPr id="7" name="TextBox 6"/>
          <p:cNvSpPr txBox="1"/>
          <p:nvPr/>
        </p:nvSpPr>
        <p:spPr>
          <a:xfrm>
            <a:off x="-1" y="3930463"/>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8" name="TextBox 7"/>
          <p:cNvSpPr txBox="1"/>
          <p:nvPr/>
        </p:nvSpPr>
        <p:spPr>
          <a:xfrm>
            <a:off x="-2" y="4515238"/>
            <a:ext cx="7253833" cy="954107"/>
          </a:xfrm>
          <a:prstGeom prst="rect">
            <a:avLst/>
          </a:prstGeom>
          <a:noFill/>
        </p:spPr>
        <p:txBody>
          <a:bodyPr wrap="square" rtlCol="0">
            <a:spAutoFit/>
          </a:bodyPr>
          <a:lstStyle/>
          <a:p>
            <a:r>
              <a:rPr lang="en-AU" sz="2800" dirty="0" smtClean="0"/>
              <a:t>Are these teeth from a herbivore or a carnivore?  Explain your choice.</a:t>
            </a:r>
          </a:p>
        </p:txBody>
      </p:sp>
      <p:pic>
        <p:nvPicPr>
          <p:cNvPr id="10244" name="Picture 4" descr="Saltwater Crocodile (Crocodylus porosus) Big Tee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415" y="3785223"/>
            <a:ext cx="4454635" cy="301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animBg="1"/>
      <p:bldP spid="6" grpId="0"/>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Problems with the Digestive System</a:t>
            </a:r>
            <a:endParaRPr lang="en-AU" dirty="0"/>
          </a:p>
        </p:txBody>
      </p:sp>
    </p:spTree>
    <p:extLst>
      <p:ext uri="{BB962C8B-B14F-4D97-AF65-F5344CB8AC3E}">
        <p14:creationId xmlns:p14="http://schemas.microsoft.com/office/powerpoint/2010/main" val="245482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0070C0"/>
                </a:solidFill>
              </a:rPr>
              <a:t>Vomiting:</a:t>
            </a:r>
            <a:r>
              <a:rPr lang="en-AU" dirty="0" smtClean="0"/>
              <a:t> </a:t>
            </a:r>
            <a:r>
              <a:rPr lang="en-AU" dirty="0" smtClean="0">
                <a:solidFill>
                  <a:srgbClr val="00B0F0"/>
                </a:solidFill>
              </a:rPr>
              <a:t>bringing up the contents of the stomach</a:t>
            </a:r>
            <a:endParaRPr lang="en-AU" dirty="0">
              <a:solidFill>
                <a:srgbClr val="00B0F0"/>
              </a:solidFill>
            </a:endParaRPr>
          </a:p>
        </p:txBody>
      </p:sp>
      <p:sp>
        <p:nvSpPr>
          <p:cNvPr id="3" name="Content Placeholder 2"/>
          <p:cNvSpPr>
            <a:spLocks noGrp="1"/>
          </p:cNvSpPr>
          <p:nvPr>
            <p:ph sz="half" idx="1"/>
          </p:nvPr>
        </p:nvSpPr>
        <p:spPr/>
        <p:txBody>
          <a:bodyPr/>
          <a:lstStyle/>
          <a:p>
            <a:pPr marL="0" indent="0">
              <a:buNone/>
            </a:pPr>
            <a:r>
              <a:rPr lang="en-AU" dirty="0" smtClean="0">
                <a:solidFill>
                  <a:srgbClr val="C00000"/>
                </a:solidFill>
              </a:rPr>
              <a:t>Cause</a:t>
            </a:r>
          </a:p>
          <a:p>
            <a:r>
              <a:rPr lang="en-AU" dirty="0" smtClean="0"/>
              <a:t>Vomiting is a quick way of getting rid of unwanted bacteria in the upper digestive tract</a:t>
            </a:r>
          </a:p>
          <a:p>
            <a:r>
              <a:rPr lang="en-AU" dirty="0" smtClean="0"/>
              <a:t>The muscular walls of the stomach and small intestine contract, forcing the contents of the stomach up the oesophagus and out the mouth</a:t>
            </a:r>
            <a:endParaRPr lang="en-AU" dirty="0"/>
          </a:p>
        </p:txBody>
      </p:sp>
      <p:sp>
        <p:nvSpPr>
          <p:cNvPr id="4" name="Content Placeholder 3"/>
          <p:cNvSpPr>
            <a:spLocks noGrp="1"/>
          </p:cNvSpPr>
          <p:nvPr>
            <p:ph sz="half" idx="2"/>
          </p:nvPr>
        </p:nvSpPr>
        <p:spPr/>
        <p:txBody>
          <a:bodyPr/>
          <a:lstStyle/>
          <a:p>
            <a:pPr marL="0" indent="0">
              <a:buNone/>
            </a:pPr>
            <a:r>
              <a:rPr lang="en-AU" dirty="0" smtClean="0">
                <a:solidFill>
                  <a:srgbClr val="00B050"/>
                </a:solidFill>
              </a:rPr>
              <a:t>Treatment</a:t>
            </a:r>
          </a:p>
          <a:p>
            <a:r>
              <a:rPr lang="en-AU" dirty="0" smtClean="0"/>
              <a:t>Drink clear fluids to remain hydrated, but small amounts at a time</a:t>
            </a:r>
          </a:p>
          <a:p>
            <a:r>
              <a:rPr lang="en-AU" dirty="0" smtClean="0"/>
              <a:t>Avoid solid food until vomiting stops and then eat light, bland food, such as crackers</a:t>
            </a:r>
            <a:endParaRPr lang="en-AU" dirty="0"/>
          </a:p>
        </p:txBody>
      </p:sp>
      <p:pic>
        <p:nvPicPr>
          <p:cNvPr id="5" name="Picture 4"/>
          <p:cNvPicPr>
            <a:picLocks noChangeAspect="1"/>
          </p:cNvPicPr>
          <p:nvPr/>
        </p:nvPicPr>
        <p:blipFill>
          <a:blip r:embed="rId2"/>
          <a:stretch>
            <a:fillRect/>
          </a:stretch>
        </p:blipFill>
        <p:spPr>
          <a:xfrm>
            <a:off x="9950239" y="4497237"/>
            <a:ext cx="2108679" cy="2245743"/>
          </a:xfrm>
          <a:prstGeom prst="rect">
            <a:avLst/>
          </a:prstGeom>
        </p:spPr>
      </p:pic>
    </p:spTree>
    <p:extLst>
      <p:ext uri="{BB962C8B-B14F-4D97-AF65-F5344CB8AC3E}">
        <p14:creationId xmlns:p14="http://schemas.microsoft.com/office/powerpoint/2010/main" val="96931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0070C0"/>
                </a:solidFill>
              </a:rPr>
              <a:t>Diarrhoea:</a:t>
            </a:r>
            <a:r>
              <a:rPr lang="en-AU" dirty="0" smtClean="0"/>
              <a:t> </a:t>
            </a:r>
            <a:r>
              <a:rPr lang="en-AU" dirty="0" smtClean="0">
                <a:solidFill>
                  <a:srgbClr val="00B0F0"/>
                </a:solidFill>
              </a:rPr>
              <a:t>having frequent bowel movements with watery faeces</a:t>
            </a:r>
            <a:endParaRPr lang="en-AU" dirty="0">
              <a:solidFill>
                <a:srgbClr val="00B0F0"/>
              </a:solidFill>
            </a:endParaRPr>
          </a:p>
        </p:txBody>
      </p:sp>
      <p:sp>
        <p:nvSpPr>
          <p:cNvPr id="3" name="Content Placeholder 2"/>
          <p:cNvSpPr>
            <a:spLocks noGrp="1"/>
          </p:cNvSpPr>
          <p:nvPr>
            <p:ph sz="half" idx="1"/>
          </p:nvPr>
        </p:nvSpPr>
        <p:spPr/>
        <p:txBody>
          <a:bodyPr/>
          <a:lstStyle/>
          <a:p>
            <a:pPr marL="0" indent="0">
              <a:buNone/>
            </a:pPr>
            <a:r>
              <a:rPr lang="en-AU" dirty="0" smtClean="0">
                <a:solidFill>
                  <a:srgbClr val="C00000"/>
                </a:solidFill>
              </a:rPr>
              <a:t>Cause</a:t>
            </a:r>
          </a:p>
          <a:p>
            <a:r>
              <a:rPr lang="en-AU" dirty="0" smtClean="0"/>
              <a:t>Diarrhoea is a quick way of getting rid of harmful bacteria in the lower digestive tract</a:t>
            </a:r>
          </a:p>
          <a:p>
            <a:r>
              <a:rPr lang="en-AU" dirty="0" smtClean="0"/>
              <a:t>The lining of the intestine becomes inflamed and can no longer absorb water from faeces</a:t>
            </a:r>
          </a:p>
          <a:p>
            <a:r>
              <a:rPr lang="en-AU" dirty="0" smtClean="0"/>
              <a:t>This results in watery faeces</a:t>
            </a:r>
          </a:p>
          <a:p>
            <a:endParaRPr lang="en-AU" dirty="0"/>
          </a:p>
        </p:txBody>
      </p:sp>
      <p:sp>
        <p:nvSpPr>
          <p:cNvPr id="4" name="Content Placeholder 3"/>
          <p:cNvSpPr>
            <a:spLocks noGrp="1"/>
          </p:cNvSpPr>
          <p:nvPr>
            <p:ph sz="half" idx="2"/>
          </p:nvPr>
        </p:nvSpPr>
        <p:spPr/>
        <p:txBody>
          <a:bodyPr/>
          <a:lstStyle/>
          <a:p>
            <a:pPr marL="0" indent="0">
              <a:buNone/>
            </a:pPr>
            <a:r>
              <a:rPr lang="en-AU" dirty="0" smtClean="0">
                <a:solidFill>
                  <a:srgbClr val="00B050"/>
                </a:solidFill>
              </a:rPr>
              <a:t>Treatment</a:t>
            </a:r>
          </a:p>
          <a:p>
            <a:r>
              <a:rPr lang="en-AU" dirty="0" smtClean="0"/>
              <a:t>As the body is not absorbing water, people with diarrhoea are at risk of dehydration</a:t>
            </a:r>
          </a:p>
          <a:p>
            <a:r>
              <a:rPr lang="en-AU" dirty="0" smtClean="0"/>
              <a:t>Drinking plenty of fluids will prevent dehydration</a:t>
            </a:r>
            <a:endParaRPr lang="en-AU" dirty="0"/>
          </a:p>
        </p:txBody>
      </p:sp>
      <p:pic>
        <p:nvPicPr>
          <p:cNvPr id="1028" name="Picture 4" descr="Ø§Ø³ÙØ§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6308" y="4172009"/>
            <a:ext cx="2535747" cy="253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6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solidFill>
                  <a:srgbClr val="0070C0"/>
                </a:solidFill>
              </a:rPr>
              <a:t>Heartburn:</a:t>
            </a:r>
            <a:r>
              <a:rPr lang="en-AU" dirty="0" smtClean="0"/>
              <a:t> </a:t>
            </a:r>
            <a:r>
              <a:rPr lang="en-AU" dirty="0" smtClean="0">
                <a:solidFill>
                  <a:srgbClr val="00B0F0"/>
                </a:solidFill>
              </a:rPr>
              <a:t>burning sensation in </a:t>
            </a:r>
            <a:br>
              <a:rPr lang="en-AU" dirty="0" smtClean="0">
                <a:solidFill>
                  <a:srgbClr val="00B0F0"/>
                </a:solidFill>
              </a:rPr>
            </a:br>
            <a:r>
              <a:rPr lang="en-AU" dirty="0" smtClean="0">
                <a:solidFill>
                  <a:srgbClr val="00B0F0"/>
                </a:solidFill>
              </a:rPr>
              <a:t>the chest</a:t>
            </a:r>
            <a:endParaRPr lang="en-AU" dirty="0">
              <a:solidFill>
                <a:srgbClr val="00B0F0"/>
              </a:solidFill>
            </a:endParaRPr>
          </a:p>
        </p:txBody>
      </p:sp>
      <p:sp>
        <p:nvSpPr>
          <p:cNvPr id="3" name="Content Placeholder 2"/>
          <p:cNvSpPr>
            <a:spLocks noGrp="1"/>
          </p:cNvSpPr>
          <p:nvPr>
            <p:ph sz="half" idx="1"/>
          </p:nvPr>
        </p:nvSpPr>
        <p:spPr/>
        <p:txBody>
          <a:bodyPr/>
          <a:lstStyle/>
          <a:p>
            <a:pPr marL="0" indent="0">
              <a:buNone/>
            </a:pPr>
            <a:r>
              <a:rPr lang="en-AU" dirty="0" smtClean="0">
                <a:solidFill>
                  <a:srgbClr val="C00000"/>
                </a:solidFill>
              </a:rPr>
              <a:t>Cause</a:t>
            </a:r>
          </a:p>
          <a:p>
            <a:r>
              <a:rPr lang="en-AU" dirty="0" smtClean="0"/>
              <a:t>Heartburn is a burning sensation rising up from the stomach into the oesophagus</a:t>
            </a:r>
          </a:p>
          <a:p>
            <a:r>
              <a:rPr lang="en-AU" dirty="0" smtClean="0"/>
              <a:t>It is caused by stomach acid rising into the oesophagus</a:t>
            </a:r>
          </a:p>
          <a:p>
            <a:r>
              <a:rPr lang="en-AU" dirty="0" smtClean="0"/>
              <a:t>The stomach acid attacks the walls of the oesophagus because there is no mucus lining to protect it</a:t>
            </a:r>
            <a:endParaRPr lang="en-AU" dirty="0"/>
          </a:p>
        </p:txBody>
      </p:sp>
      <p:sp>
        <p:nvSpPr>
          <p:cNvPr id="4" name="Content Placeholder 3"/>
          <p:cNvSpPr>
            <a:spLocks noGrp="1"/>
          </p:cNvSpPr>
          <p:nvPr>
            <p:ph sz="half" idx="2"/>
          </p:nvPr>
        </p:nvSpPr>
        <p:spPr/>
        <p:txBody>
          <a:bodyPr/>
          <a:lstStyle/>
          <a:p>
            <a:pPr marL="0" indent="0">
              <a:buNone/>
            </a:pPr>
            <a:r>
              <a:rPr lang="en-AU" dirty="0" smtClean="0">
                <a:solidFill>
                  <a:srgbClr val="00B050"/>
                </a:solidFill>
              </a:rPr>
              <a:t>Treatment</a:t>
            </a:r>
          </a:p>
          <a:p>
            <a:r>
              <a:rPr lang="en-AU" dirty="0" smtClean="0"/>
              <a:t>Antacids, in the form of liquids or tablets, are medications that neutralise stomach acid</a:t>
            </a:r>
          </a:p>
          <a:p>
            <a:r>
              <a:rPr lang="en-AU" dirty="0" smtClean="0"/>
              <a:t>Lifestyle changes, for </a:t>
            </a:r>
            <a:r>
              <a:rPr lang="en-AU" dirty="0"/>
              <a:t>example a change in diet, avoiding large meals and lying down after a </a:t>
            </a:r>
            <a:r>
              <a:rPr lang="en-AU" dirty="0" smtClean="0"/>
              <a:t>meal can help persistent heartburn</a:t>
            </a:r>
            <a:endParaRPr lang="en-AU" dirty="0"/>
          </a:p>
        </p:txBody>
      </p:sp>
      <p:pic>
        <p:nvPicPr>
          <p:cNvPr id="5" name="Picture 4"/>
          <p:cNvPicPr>
            <a:picLocks noChangeAspect="1"/>
          </p:cNvPicPr>
          <p:nvPr/>
        </p:nvPicPr>
        <p:blipFill>
          <a:blip r:embed="rId2"/>
          <a:stretch>
            <a:fillRect/>
          </a:stretch>
        </p:blipFill>
        <p:spPr>
          <a:xfrm>
            <a:off x="8296302" y="129576"/>
            <a:ext cx="3450000" cy="2165051"/>
          </a:xfrm>
          <a:prstGeom prst="rect">
            <a:avLst/>
          </a:prstGeom>
        </p:spPr>
      </p:pic>
    </p:spTree>
    <p:extLst>
      <p:ext uri="{BB962C8B-B14F-4D97-AF65-F5344CB8AC3E}">
        <p14:creationId xmlns:p14="http://schemas.microsoft.com/office/powerpoint/2010/main" val="3027656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0070C0"/>
                </a:solidFill>
              </a:rPr>
              <a:t>Stomach Ulcers:</a:t>
            </a:r>
            <a:r>
              <a:rPr lang="en-AU" dirty="0" smtClean="0"/>
              <a:t> </a:t>
            </a:r>
            <a:r>
              <a:rPr lang="en-AU" dirty="0">
                <a:solidFill>
                  <a:srgbClr val="00B0F0"/>
                </a:solidFill>
              </a:rPr>
              <a:t>o</a:t>
            </a:r>
            <a:r>
              <a:rPr lang="en-AU" dirty="0" smtClean="0">
                <a:solidFill>
                  <a:srgbClr val="00B0F0"/>
                </a:solidFill>
              </a:rPr>
              <a:t>pen sores in the </a:t>
            </a:r>
            <a:br>
              <a:rPr lang="en-AU" dirty="0" smtClean="0">
                <a:solidFill>
                  <a:srgbClr val="00B0F0"/>
                </a:solidFill>
              </a:rPr>
            </a:br>
            <a:r>
              <a:rPr lang="en-AU" dirty="0" smtClean="0">
                <a:solidFill>
                  <a:srgbClr val="00B0F0"/>
                </a:solidFill>
              </a:rPr>
              <a:t>stomach lining</a:t>
            </a:r>
            <a:endParaRPr lang="en-AU" dirty="0">
              <a:solidFill>
                <a:srgbClr val="00B0F0"/>
              </a:solidFill>
            </a:endParaRPr>
          </a:p>
        </p:txBody>
      </p:sp>
      <p:sp>
        <p:nvSpPr>
          <p:cNvPr id="3" name="Content Placeholder 2"/>
          <p:cNvSpPr>
            <a:spLocks noGrp="1"/>
          </p:cNvSpPr>
          <p:nvPr>
            <p:ph sz="half" idx="1"/>
          </p:nvPr>
        </p:nvSpPr>
        <p:spPr/>
        <p:txBody>
          <a:bodyPr>
            <a:normAutofit/>
          </a:bodyPr>
          <a:lstStyle/>
          <a:p>
            <a:pPr marL="0" indent="0">
              <a:buNone/>
            </a:pPr>
            <a:r>
              <a:rPr lang="en-AU" dirty="0" smtClean="0">
                <a:solidFill>
                  <a:srgbClr val="C00000"/>
                </a:solidFill>
              </a:rPr>
              <a:t>Cause</a:t>
            </a:r>
          </a:p>
          <a:p>
            <a:r>
              <a:rPr lang="en-AU" dirty="0" smtClean="0"/>
              <a:t>The acid in the stomach eats away at the tissue around the ulcers causing pain</a:t>
            </a:r>
          </a:p>
          <a:p>
            <a:r>
              <a:rPr lang="en-AU" dirty="0" smtClean="0"/>
              <a:t>Two Australian scientists, Marshall and Warren, proved that ulcers are caused by a bacterium called </a:t>
            </a:r>
            <a:r>
              <a:rPr lang="en-AU" i="1" dirty="0" smtClean="0"/>
              <a:t>Helicobacter pylori</a:t>
            </a:r>
            <a:endParaRPr lang="en-AU" dirty="0"/>
          </a:p>
        </p:txBody>
      </p:sp>
      <p:sp>
        <p:nvSpPr>
          <p:cNvPr id="4" name="Content Placeholder 3"/>
          <p:cNvSpPr>
            <a:spLocks noGrp="1"/>
          </p:cNvSpPr>
          <p:nvPr>
            <p:ph sz="half" idx="2"/>
          </p:nvPr>
        </p:nvSpPr>
        <p:spPr/>
        <p:txBody>
          <a:bodyPr>
            <a:normAutofit/>
          </a:bodyPr>
          <a:lstStyle/>
          <a:p>
            <a:pPr marL="0" indent="0">
              <a:buNone/>
            </a:pPr>
            <a:r>
              <a:rPr lang="en-AU" dirty="0" smtClean="0">
                <a:solidFill>
                  <a:srgbClr val="00B050"/>
                </a:solidFill>
              </a:rPr>
              <a:t>Treatment</a:t>
            </a:r>
          </a:p>
          <a:p>
            <a:r>
              <a:rPr lang="en-AU" dirty="0" smtClean="0"/>
              <a:t>Stomach ulcers can be treated using antibiotics, which kill the bacteria that causes them</a:t>
            </a:r>
          </a:p>
          <a:p>
            <a:r>
              <a:rPr lang="en-AU" dirty="0" smtClean="0"/>
              <a:t>Before the discovery of the bacterium causing them, ulcers were treated by a change in diet or reducing stress</a:t>
            </a: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1034" y="272256"/>
            <a:ext cx="2504117" cy="177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44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solidFill>
                  <a:srgbClr val="0070C0"/>
                </a:solidFill>
              </a:rPr>
              <a:t>Gallstones:</a:t>
            </a:r>
            <a:r>
              <a:rPr lang="en-AU" dirty="0" smtClean="0"/>
              <a:t> </a:t>
            </a:r>
            <a:r>
              <a:rPr lang="en-AU" dirty="0" smtClean="0">
                <a:solidFill>
                  <a:srgbClr val="00B0F0"/>
                </a:solidFill>
              </a:rPr>
              <a:t>small masses in the </a:t>
            </a:r>
            <a:br>
              <a:rPr lang="en-AU" dirty="0" smtClean="0">
                <a:solidFill>
                  <a:srgbClr val="00B0F0"/>
                </a:solidFill>
              </a:rPr>
            </a:br>
            <a:r>
              <a:rPr lang="en-AU" dirty="0" smtClean="0">
                <a:solidFill>
                  <a:srgbClr val="00B0F0"/>
                </a:solidFill>
              </a:rPr>
              <a:t>gall bladder</a:t>
            </a:r>
            <a:endParaRPr lang="en-AU" dirty="0">
              <a:solidFill>
                <a:srgbClr val="00B0F0"/>
              </a:solidFill>
            </a:endParaRPr>
          </a:p>
        </p:txBody>
      </p:sp>
      <p:sp>
        <p:nvSpPr>
          <p:cNvPr id="3" name="Content Placeholder 2"/>
          <p:cNvSpPr>
            <a:spLocks noGrp="1"/>
          </p:cNvSpPr>
          <p:nvPr>
            <p:ph sz="half" idx="1"/>
          </p:nvPr>
        </p:nvSpPr>
        <p:spPr/>
        <p:txBody>
          <a:bodyPr/>
          <a:lstStyle/>
          <a:p>
            <a:pPr marL="0" indent="0">
              <a:buNone/>
            </a:pPr>
            <a:r>
              <a:rPr lang="en-AU" dirty="0" smtClean="0">
                <a:solidFill>
                  <a:srgbClr val="C00000"/>
                </a:solidFill>
              </a:rPr>
              <a:t>Cause</a:t>
            </a:r>
          </a:p>
          <a:p>
            <a:r>
              <a:rPr lang="en-AU" dirty="0" smtClean="0"/>
              <a:t>The gall bladder stores bile produced by the liver</a:t>
            </a:r>
          </a:p>
          <a:p>
            <a:r>
              <a:rPr lang="en-AU" dirty="0" smtClean="0"/>
              <a:t>Bile can harden into small stones that stop the bile leaving the gall bladder.</a:t>
            </a:r>
          </a:p>
          <a:p>
            <a:r>
              <a:rPr lang="en-AU" dirty="0" smtClean="0"/>
              <a:t>This makes the gall bladder swell and causes pain</a:t>
            </a:r>
            <a:endParaRPr lang="en-AU" dirty="0"/>
          </a:p>
        </p:txBody>
      </p:sp>
      <p:sp>
        <p:nvSpPr>
          <p:cNvPr id="4" name="Content Placeholder 3"/>
          <p:cNvSpPr>
            <a:spLocks noGrp="1"/>
          </p:cNvSpPr>
          <p:nvPr>
            <p:ph sz="half" idx="2"/>
          </p:nvPr>
        </p:nvSpPr>
        <p:spPr/>
        <p:txBody>
          <a:bodyPr/>
          <a:lstStyle/>
          <a:p>
            <a:pPr marL="0" indent="0">
              <a:buNone/>
            </a:pPr>
            <a:r>
              <a:rPr lang="en-AU" dirty="0" smtClean="0">
                <a:solidFill>
                  <a:srgbClr val="00B050"/>
                </a:solidFill>
              </a:rPr>
              <a:t>Treatment</a:t>
            </a:r>
          </a:p>
          <a:p>
            <a:r>
              <a:rPr lang="en-AU" dirty="0" smtClean="0"/>
              <a:t>Sometimes gall stones can be shattered using ultrasound or can be removed by surgery</a:t>
            </a:r>
          </a:p>
          <a:p>
            <a:r>
              <a:rPr lang="en-AU" dirty="0" smtClean="0"/>
              <a:t>Occasionally, the gall bladder is removed, but this means the person may have trouble digesting fats and oils</a:t>
            </a:r>
            <a:endParaRPr lang="en-AU" dirty="0"/>
          </a:p>
        </p:txBody>
      </p:sp>
      <p:pic>
        <p:nvPicPr>
          <p:cNvPr id="5" name="Picture 4"/>
          <p:cNvPicPr>
            <a:picLocks noChangeAspect="1"/>
          </p:cNvPicPr>
          <p:nvPr/>
        </p:nvPicPr>
        <p:blipFill>
          <a:blip r:embed="rId2"/>
          <a:stretch>
            <a:fillRect/>
          </a:stretch>
        </p:blipFill>
        <p:spPr>
          <a:xfrm rot="16200000">
            <a:off x="9209558" y="-506084"/>
            <a:ext cx="1904933" cy="3384430"/>
          </a:xfrm>
          <a:prstGeom prst="rect">
            <a:avLst/>
          </a:prstGeom>
        </p:spPr>
      </p:pic>
    </p:spTree>
    <p:extLst>
      <p:ext uri="{BB962C8B-B14F-4D97-AF65-F5344CB8AC3E}">
        <p14:creationId xmlns:p14="http://schemas.microsoft.com/office/powerpoint/2010/main" val="1739328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0070C0"/>
                </a:solidFill>
              </a:rPr>
              <a:t>Gluten Intolerance:</a:t>
            </a:r>
            <a:r>
              <a:rPr lang="en-AU" dirty="0" smtClean="0"/>
              <a:t> </a:t>
            </a:r>
            <a:r>
              <a:rPr lang="en-AU" dirty="0">
                <a:solidFill>
                  <a:srgbClr val="00B0F0"/>
                </a:solidFill>
              </a:rPr>
              <a:t>i</a:t>
            </a:r>
            <a:r>
              <a:rPr lang="en-AU" dirty="0" smtClean="0">
                <a:solidFill>
                  <a:srgbClr val="00B0F0"/>
                </a:solidFill>
              </a:rPr>
              <a:t>nability to process gluten in food</a:t>
            </a:r>
            <a:endParaRPr lang="en-AU" dirty="0">
              <a:solidFill>
                <a:srgbClr val="00B0F0"/>
              </a:solidFill>
            </a:endParaRPr>
          </a:p>
        </p:txBody>
      </p:sp>
      <p:sp>
        <p:nvSpPr>
          <p:cNvPr id="3" name="Content Placeholder 2"/>
          <p:cNvSpPr>
            <a:spLocks noGrp="1"/>
          </p:cNvSpPr>
          <p:nvPr>
            <p:ph sz="half" idx="1"/>
          </p:nvPr>
        </p:nvSpPr>
        <p:spPr>
          <a:xfrm>
            <a:off x="838200" y="1825624"/>
            <a:ext cx="5181600" cy="4943235"/>
          </a:xfrm>
        </p:spPr>
        <p:txBody>
          <a:bodyPr>
            <a:normAutofit/>
          </a:bodyPr>
          <a:lstStyle/>
          <a:p>
            <a:pPr marL="0" indent="0">
              <a:buNone/>
            </a:pPr>
            <a:r>
              <a:rPr lang="en-AU" dirty="0" smtClean="0">
                <a:solidFill>
                  <a:srgbClr val="C00000"/>
                </a:solidFill>
              </a:rPr>
              <a:t>Cause</a:t>
            </a:r>
          </a:p>
          <a:p>
            <a:r>
              <a:rPr lang="en-AU" dirty="0" smtClean="0"/>
              <a:t>Gluten is a small molecule found in grains and cereals</a:t>
            </a:r>
          </a:p>
          <a:p>
            <a:r>
              <a:rPr lang="en-AU" dirty="0" smtClean="0"/>
              <a:t>Some people don’t produce the enzyme needed to chemically digest gluten</a:t>
            </a:r>
          </a:p>
          <a:p>
            <a:r>
              <a:rPr lang="en-AU" dirty="0" smtClean="0"/>
              <a:t>People who are gluten intolerant can have a range of problems, including blockage of the intestines, bloating and diarrhoea</a:t>
            </a:r>
            <a:endParaRPr lang="en-AU" dirty="0"/>
          </a:p>
        </p:txBody>
      </p:sp>
      <p:sp>
        <p:nvSpPr>
          <p:cNvPr id="4" name="Content Placeholder 3"/>
          <p:cNvSpPr>
            <a:spLocks noGrp="1"/>
          </p:cNvSpPr>
          <p:nvPr>
            <p:ph sz="half" idx="2"/>
          </p:nvPr>
        </p:nvSpPr>
        <p:spPr/>
        <p:txBody>
          <a:bodyPr>
            <a:normAutofit/>
          </a:bodyPr>
          <a:lstStyle/>
          <a:p>
            <a:pPr marL="0" indent="0">
              <a:buNone/>
            </a:pPr>
            <a:r>
              <a:rPr lang="en-AU" dirty="0" smtClean="0">
                <a:solidFill>
                  <a:srgbClr val="00B050"/>
                </a:solidFill>
              </a:rPr>
              <a:t>Treatment</a:t>
            </a:r>
          </a:p>
          <a:p>
            <a:r>
              <a:rPr lang="en-AU" dirty="0" smtClean="0"/>
              <a:t>People who are gluten intolerant avoid foods containing gluten</a:t>
            </a:r>
          </a:p>
          <a:p>
            <a:r>
              <a:rPr lang="en-AU" dirty="0" smtClean="0"/>
              <a:t>Some people may also take dietary supplements containing the missing enzyme </a:t>
            </a:r>
            <a:endParaRPr lang="en-AU" dirty="0"/>
          </a:p>
        </p:txBody>
      </p:sp>
      <p:pic>
        <p:nvPicPr>
          <p:cNvPr id="5" name="Picture 4"/>
          <p:cNvPicPr>
            <a:picLocks noChangeAspect="1"/>
          </p:cNvPicPr>
          <p:nvPr/>
        </p:nvPicPr>
        <p:blipFill>
          <a:blip r:embed="rId2"/>
          <a:stretch>
            <a:fillRect/>
          </a:stretch>
        </p:blipFill>
        <p:spPr>
          <a:xfrm>
            <a:off x="8310113" y="4423221"/>
            <a:ext cx="3539885" cy="2234395"/>
          </a:xfrm>
          <a:prstGeom prst="rect">
            <a:avLst/>
          </a:prstGeom>
        </p:spPr>
      </p:pic>
    </p:spTree>
    <p:extLst>
      <p:ext uri="{BB962C8B-B14F-4D97-AF65-F5344CB8AC3E}">
        <p14:creationId xmlns:p14="http://schemas.microsoft.com/office/powerpoint/2010/main" val="80003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0070C0"/>
                </a:solidFill>
              </a:rPr>
              <a:t>Appendicitis:</a:t>
            </a:r>
            <a:r>
              <a:rPr lang="en-AU" dirty="0" smtClean="0"/>
              <a:t> </a:t>
            </a:r>
            <a:r>
              <a:rPr lang="en-AU" dirty="0">
                <a:solidFill>
                  <a:srgbClr val="00B0F0"/>
                </a:solidFill>
              </a:rPr>
              <a:t>a</a:t>
            </a:r>
            <a:r>
              <a:rPr lang="en-AU" dirty="0" smtClean="0">
                <a:solidFill>
                  <a:srgbClr val="00B0F0"/>
                </a:solidFill>
              </a:rPr>
              <a:t>n inflammation of the appendix</a:t>
            </a:r>
            <a:endParaRPr lang="en-AU" dirty="0">
              <a:solidFill>
                <a:srgbClr val="00B0F0"/>
              </a:solidFill>
            </a:endParaRPr>
          </a:p>
        </p:txBody>
      </p:sp>
      <p:sp>
        <p:nvSpPr>
          <p:cNvPr id="3" name="Content Placeholder 2"/>
          <p:cNvSpPr>
            <a:spLocks noGrp="1"/>
          </p:cNvSpPr>
          <p:nvPr>
            <p:ph sz="half" idx="1"/>
          </p:nvPr>
        </p:nvSpPr>
        <p:spPr/>
        <p:txBody>
          <a:bodyPr/>
          <a:lstStyle/>
          <a:p>
            <a:pPr marL="0" indent="0">
              <a:buNone/>
            </a:pPr>
            <a:r>
              <a:rPr lang="en-AU" dirty="0" smtClean="0">
                <a:solidFill>
                  <a:srgbClr val="C00000"/>
                </a:solidFill>
              </a:rPr>
              <a:t>Cause</a:t>
            </a:r>
          </a:p>
          <a:p>
            <a:r>
              <a:rPr lang="en-AU" dirty="0" smtClean="0"/>
              <a:t>The appendix is a blind ended tube connected to the large intestine</a:t>
            </a:r>
          </a:p>
          <a:p>
            <a:r>
              <a:rPr lang="en-AU" dirty="0" smtClean="0"/>
              <a:t>If the opening gets blocked, it fills with mucus and becomes inflamed and swollen.</a:t>
            </a:r>
          </a:p>
          <a:p>
            <a:r>
              <a:rPr lang="en-AU" dirty="0" smtClean="0"/>
              <a:t>This inflammation can cause a lot of pain</a:t>
            </a:r>
            <a:endParaRPr lang="en-AU" dirty="0"/>
          </a:p>
        </p:txBody>
      </p:sp>
      <p:sp>
        <p:nvSpPr>
          <p:cNvPr id="4" name="Content Placeholder 3"/>
          <p:cNvSpPr>
            <a:spLocks noGrp="1"/>
          </p:cNvSpPr>
          <p:nvPr>
            <p:ph sz="half" idx="2"/>
          </p:nvPr>
        </p:nvSpPr>
        <p:spPr/>
        <p:txBody>
          <a:bodyPr/>
          <a:lstStyle/>
          <a:p>
            <a:pPr marL="0" indent="0">
              <a:buNone/>
            </a:pPr>
            <a:r>
              <a:rPr lang="en-AU" dirty="0" smtClean="0">
                <a:solidFill>
                  <a:srgbClr val="00B050"/>
                </a:solidFill>
              </a:rPr>
              <a:t>Treatment</a:t>
            </a:r>
          </a:p>
          <a:p>
            <a:r>
              <a:rPr lang="en-AU" dirty="0" smtClean="0"/>
              <a:t>The only treatment is an operation to remove the inflamed appendix before it bursts and causes a more severe infection</a:t>
            </a:r>
            <a:endParaRPr lang="en-AU" dirty="0"/>
          </a:p>
        </p:txBody>
      </p:sp>
      <p:pic>
        <p:nvPicPr>
          <p:cNvPr id="3074" name="Picture 2" descr="Image result for appendicit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585" y="4041295"/>
            <a:ext cx="3840193" cy="260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2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576761" y="172003"/>
            <a:ext cx="1227383" cy="908263"/>
            <a:chOff x="6670824" y="362078"/>
            <a:chExt cx="1227383" cy="908263"/>
          </a:xfrm>
        </p:grpSpPr>
        <p:pic>
          <p:nvPicPr>
            <p:cNvPr id="10" name="Picture 1"/>
            <p:cNvPicPr>
              <a:picLocks noChangeAspect="1"/>
            </p:cNvPicPr>
            <p:nvPr/>
          </p:nvPicPr>
          <p:blipFill rotWithShape="1">
            <a:blip r:embed="rId2">
              <a:extLst>
                <a:ext uri="{28A0092B-C50C-407E-A947-70E740481C1C}">
                  <a14:useLocalDpi xmlns:a14="http://schemas.microsoft.com/office/drawing/2010/main" val="0"/>
                </a:ext>
              </a:extLst>
            </a:blip>
            <a:srcRect l="32738" t="25843" r="56906" b="60526"/>
            <a:stretch/>
          </p:blipFill>
          <p:spPr bwMode="auto">
            <a:xfrm>
              <a:off x="6670824" y="362078"/>
              <a:ext cx="1227383" cy="9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7640456" y="440595"/>
              <a:ext cx="257751" cy="208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23" name="Group 22"/>
          <p:cNvGrpSpPr/>
          <p:nvPr/>
        </p:nvGrpSpPr>
        <p:grpSpPr>
          <a:xfrm>
            <a:off x="7891919" y="2260295"/>
            <a:ext cx="1307163" cy="2195699"/>
            <a:chOff x="7891919" y="2260295"/>
            <a:chExt cx="1307163" cy="2195699"/>
          </a:xfrm>
        </p:grpSpPr>
        <p:pic>
          <p:nvPicPr>
            <p:cNvPr id="14" name="Picture 1"/>
            <p:cNvPicPr>
              <a:picLocks noChangeAspect="1"/>
            </p:cNvPicPr>
            <p:nvPr/>
          </p:nvPicPr>
          <p:blipFill rotWithShape="1">
            <a:blip r:embed="rId2">
              <a:extLst>
                <a:ext uri="{28A0092B-C50C-407E-A947-70E740481C1C}">
                  <a14:useLocalDpi xmlns:a14="http://schemas.microsoft.com/office/drawing/2010/main" val="0"/>
                </a:ext>
              </a:extLst>
            </a:blip>
            <a:srcRect l="59059" t="59860" r="29911" b="18697"/>
            <a:stretch/>
          </p:blipFill>
          <p:spPr bwMode="auto">
            <a:xfrm>
              <a:off x="7891919" y="3027274"/>
              <a:ext cx="1307163" cy="142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ight Arrow 19"/>
            <p:cNvSpPr/>
            <p:nvPr/>
          </p:nvSpPr>
          <p:spPr>
            <a:xfrm rot="5036738">
              <a:off x="8053149" y="2533539"/>
              <a:ext cx="769951" cy="223464"/>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grpSp>
      <p:grpSp>
        <p:nvGrpSpPr>
          <p:cNvPr id="22" name="Group 21"/>
          <p:cNvGrpSpPr/>
          <p:nvPr/>
        </p:nvGrpSpPr>
        <p:grpSpPr>
          <a:xfrm>
            <a:off x="5403457" y="434253"/>
            <a:ext cx="3862304" cy="1791154"/>
            <a:chOff x="5403457" y="434253"/>
            <a:chExt cx="3862304" cy="1791154"/>
          </a:xfrm>
        </p:grpSpPr>
        <p:pic>
          <p:nvPicPr>
            <p:cNvPr id="13" name="Picture 1"/>
            <p:cNvPicPr>
              <a:picLocks noChangeAspect="1"/>
            </p:cNvPicPr>
            <p:nvPr/>
          </p:nvPicPr>
          <p:blipFill rotWithShape="1">
            <a:blip r:embed="rId2">
              <a:extLst>
                <a:ext uri="{28A0092B-C50C-407E-A947-70E740481C1C}">
                  <a14:useLocalDpi xmlns:a14="http://schemas.microsoft.com/office/drawing/2010/main" val="0"/>
                </a:ext>
              </a:extLst>
            </a:blip>
            <a:srcRect l="50662" t="22633" r="22635" b="52561"/>
            <a:stretch/>
          </p:blipFill>
          <p:spPr bwMode="auto">
            <a:xfrm>
              <a:off x="6101013" y="572617"/>
              <a:ext cx="3164748" cy="165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ight Arrow 18"/>
            <p:cNvSpPr/>
            <p:nvPr/>
          </p:nvSpPr>
          <p:spPr>
            <a:xfrm rot="1506782">
              <a:off x="5403457" y="434253"/>
              <a:ext cx="977858" cy="235116"/>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grpSp>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nvPr>
        </p:nvGraphicFramePr>
        <p:xfrm>
          <a:off x="9354003" y="292658"/>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In an organism, what are tissues?</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nvPr>
        </p:nvGraphicFramePr>
        <p:xfrm>
          <a:off x="9354003" y="1473578"/>
          <a:ext cx="2605964" cy="128016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2</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When groups of tissues work together, what are they called?</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354003" y="2928818"/>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3</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a system and what is its function?</a:t>
                      </a:r>
                      <a:endParaRPr lang="en-AU" dirty="0"/>
                    </a:p>
                  </a:txBody>
                  <a:tcPr/>
                </a:tc>
                <a:extLst>
                  <a:ext uri="{0D108BD9-81ED-4DB2-BD59-A6C34878D82A}">
                    <a16:rowId xmlns:a16="http://schemas.microsoft.com/office/drawing/2014/main" xmlns="" val="10001"/>
                  </a:ext>
                </a:extLst>
              </a:tr>
            </a:tbl>
          </a:graphicData>
        </a:graphic>
      </p:graphicFrame>
      <p:sp>
        <p:nvSpPr>
          <p:cNvPr id="2" name="TextBox 1"/>
          <p:cNvSpPr txBox="1"/>
          <p:nvPr/>
        </p:nvSpPr>
        <p:spPr>
          <a:xfrm>
            <a:off x="302931" y="970498"/>
            <a:ext cx="8043915" cy="4832092"/>
          </a:xfrm>
          <a:prstGeom prst="rect">
            <a:avLst/>
          </a:prstGeom>
          <a:noFill/>
        </p:spPr>
        <p:txBody>
          <a:bodyPr wrap="square" rtlCol="0">
            <a:spAutoFit/>
          </a:bodyPr>
          <a:lstStyle/>
          <a:p>
            <a:r>
              <a:rPr lang="en-AU" sz="2800" b="1" dirty="0" smtClean="0"/>
              <a:t>Cells → Tissues </a:t>
            </a:r>
            <a:r>
              <a:rPr lang="en-AU" sz="2800" b="1" dirty="0"/>
              <a:t>→</a:t>
            </a:r>
            <a:r>
              <a:rPr lang="en-AU" sz="2800" b="1" dirty="0" smtClean="0"/>
              <a:t> Organs </a:t>
            </a:r>
            <a:r>
              <a:rPr lang="en-AU" sz="2800" b="1" dirty="0"/>
              <a:t>→</a:t>
            </a:r>
            <a:r>
              <a:rPr lang="en-AU" sz="2800" b="1" dirty="0" smtClean="0"/>
              <a:t> Systems</a:t>
            </a:r>
          </a:p>
          <a:p>
            <a:pPr marL="457200" indent="-457200">
              <a:buFont typeface="Arial" panose="020B0604020202020204" pitchFamily="34" charset="0"/>
              <a:buChar char="•"/>
            </a:pPr>
            <a:r>
              <a:rPr lang="en-AU" sz="2800" b="1" dirty="0" smtClean="0"/>
              <a:t>Cells</a:t>
            </a:r>
            <a:r>
              <a:rPr lang="en-AU" sz="2800" dirty="0" smtClean="0"/>
              <a:t> are the basic building blocks of life   </a:t>
            </a:r>
            <a:endParaRPr lang="en-AU" sz="2800" dirty="0"/>
          </a:p>
          <a:p>
            <a:pPr marL="457200" indent="-457200">
              <a:buFont typeface="Arial" panose="020B0604020202020204" pitchFamily="34" charset="0"/>
              <a:buChar char="•"/>
            </a:pPr>
            <a:endParaRPr lang="en-AU" sz="2800" b="1" dirty="0" smtClean="0"/>
          </a:p>
          <a:p>
            <a:pPr marL="457200" indent="-457200">
              <a:buFont typeface="Arial" panose="020B0604020202020204" pitchFamily="34" charset="0"/>
              <a:buChar char="•"/>
            </a:pPr>
            <a:r>
              <a:rPr lang="en-AU" sz="2800" b="1" dirty="0" smtClean="0"/>
              <a:t>Tissues</a:t>
            </a:r>
            <a:r>
              <a:rPr lang="en-AU" sz="2800" dirty="0" smtClean="0"/>
              <a:t> are groups of cells with the same function</a:t>
            </a:r>
          </a:p>
          <a:p>
            <a:pPr marL="457200" indent="-457200">
              <a:buFont typeface="Arial" panose="020B0604020202020204" pitchFamily="34" charset="0"/>
              <a:buChar char="•"/>
            </a:pPr>
            <a:endParaRPr lang="en-AU" sz="2800" b="1" dirty="0" smtClean="0"/>
          </a:p>
          <a:p>
            <a:pPr marL="457200" indent="-457200">
              <a:buFont typeface="Arial" panose="020B0604020202020204" pitchFamily="34" charset="0"/>
              <a:buChar char="•"/>
            </a:pPr>
            <a:r>
              <a:rPr lang="en-AU" sz="2800" b="1" dirty="0" smtClean="0"/>
              <a:t>Organs</a:t>
            </a:r>
            <a:r>
              <a:rPr lang="en-AU" sz="2800" dirty="0" smtClean="0"/>
              <a:t> are groups of tissues that work together</a:t>
            </a:r>
          </a:p>
          <a:p>
            <a:pPr marL="457200" indent="-457200">
              <a:buFont typeface="Arial" panose="020B0604020202020204" pitchFamily="34" charset="0"/>
              <a:buChar char="•"/>
            </a:pPr>
            <a:endParaRPr lang="en-AU" sz="2800" b="1" dirty="0" smtClean="0"/>
          </a:p>
          <a:p>
            <a:pPr marL="457200" indent="-457200">
              <a:buFont typeface="Arial" panose="020B0604020202020204" pitchFamily="34" charset="0"/>
              <a:buChar char="•"/>
            </a:pPr>
            <a:r>
              <a:rPr lang="en-AU" sz="2800" b="1" dirty="0" smtClean="0"/>
              <a:t>Systems</a:t>
            </a:r>
            <a:r>
              <a:rPr lang="en-AU" sz="2800" dirty="0" smtClean="0"/>
              <a:t> are multiple organs working together to perform one or more of the 7 characteristics of living things</a:t>
            </a:r>
            <a:endParaRPr lang="en-AU" sz="2800" b="1" dirty="0"/>
          </a:p>
          <a:p>
            <a:endParaRPr lang="en-AU" sz="2800" dirty="0"/>
          </a:p>
        </p:txBody>
      </p:sp>
      <p:grpSp>
        <p:nvGrpSpPr>
          <p:cNvPr id="24" name="Group 23"/>
          <p:cNvGrpSpPr/>
          <p:nvPr/>
        </p:nvGrpSpPr>
        <p:grpSpPr>
          <a:xfrm>
            <a:off x="8940107" y="4001024"/>
            <a:ext cx="3019860" cy="2564543"/>
            <a:chOff x="8940107" y="4001024"/>
            <a:chExt cx="3019860" cy="2564543"/>
          </a:xfrm>
        </p:grpSpPr>
        <p:pic>
          <p:nvPicPr>
            <p:cNvPr id="15" name="Picture 1"/>
            <p:cNvPicPr>
              <a:picLocks noChangeAspect="1"/>
            </p:cNvPicPr>
            <p:nvPr/>
          </p:nvPicPr>
          <p:blipFill rotWithShape="1">
            <a:blip r:embed="rId2">
              <a:extLst>
                <a:ext uri="{28A0092B-C50C-407E-A947-70E740481C1C}">
                  <a14:useLocalDpi xmlns:a14="http://schemas.microsoft.com/office/drawing/2010/main" val="0"/>
                </a:ext>
              </a:extLst>
            </a:blip>
            <a:srcRect l="30620" t="45507" r="48595" b="16003"/>
            <a:stretch/>
          </p:blipFill>
          <p:spPr bwMode="auto">
            <a:xfrm>
              <a:off x="9496622" y="4001024"/>
              <a:ext cx="2463345" cy="256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ight Arrow 20"/>
            <p:cNvSpPr/>
            <p:nvPr/>
          </p:nvSpPr>
          <p:spPr>
            <a:xfrm rot="1023429">
              <a:off x="8940107" y="4019773"/>
              <a:ext cx="1125135" cy="235116"/>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U" dirty="0"/>
            </a:p>
          </p:txBody>
        </p:sp>
      </p:grpSp>
    </p:spTree>
    <p:extLst>
      <p:ext uri="{BB962C8B-B14F-4D97-AF65-F5344CB8AC3E}">
        <p14:creationId xmlns:p14="http://schemas.microsoft.com/office/powerpoint/2010/main" val="11511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0070C0"/>
                </a:solidFill>
              </a:rPr>
              <a:t>Constipation</a:t>
            </a:r>
            <a:r>
              <a:rPr lang="en-AU" dirty="0">
                <a:solidFill>
                  <a:srgbClr val="0070C0"/>
                </a:solidFill>
              </a:rPr>
              <a:t>:</a:t>
            </a:r>
            <a:r>
              <a:rPr lang="en-AU" dirty="0" smtClean="0"/>
              <a:t> </a:t>
            </a:r>
            <a:r>
              <a:rPr lang="en-AU" dirty="0" smtClean="0">
                <a:solidFill>
                  <a:srgbClr val="00B0F0"/>
                </a:solidFill>
              </a:rPr>
              <a:t>blockages of the intestine</a:t>
            </a:r>
            <a:r>
              <a:rPr lang="en-AU" dirty="0" smtClean="0"/>
              <a:t/>
            </a:r>
            <a:br>
              <a:rPr lang="en-AU" dirty="0" smtClean="0"/>
            </a:br>
            <a:endParaRPr lang="en-AU" dirty="0"/>
          </a:p>
        </p:txBody>
      </p:sp>
      <p:sp>
        <p:nvSpPr>
          <p:cNvPr id="3" name="Content Placeholder 2"/>
          <p:cNvSpPr>
            <a:spLocks noGrp="1"/>
          </p:cNvSpPr>
          <p:nvPr>
            <p:ph sz="half" idx="1"/>
          </p:nvPr>
        </p:nvSpPr>
        <p:spPr/>
        <p:txBody>
          <a:bodyPr>
            <a:normAutofit/>
          </a:bodyPr>
          <a:lstStyle/>
          <a:p>
            <a:pPr marL="0" indent="0">
              <a:buNone/>
            </a:pPr>
            <a:r>
              <a:rPr lang="en-AU" dirty="0" smtClean="0">
                <a:solidFill>
                  <a:srgbClr val="C00000"/>
                </a:solidFill>
              </a:rPr>
              <a:t>Cause</a:t>
            </a:r>
          </a:p>
          <a:p>
            <a:r>
              <a:rPr lang="en-AU" dirty="0" smtClean="0"/>
              <a:t>Blockages of the intestines can be caused by poor diet (lack of fruit and vegetables) or infections</a:t>
            </a:r>
          </a:p>
          <a:p>
            <a:r>
              <a:rPr lang="en-AU" dirty="0" smtClean="0"/>
              <a:t>Small blockages increase in size as more food moves through the digestive system, gradually filling the large intestine</a:t>
            </a:r>
          </a:p>
          <a:p>
            <a:r>
              <a:rPr lang="en-AU" dirty="0" smtClean="0"/>
              <a:t>This causes pain and discomfort</a:t>
            </a:r>
            <a:endParaRPr lang="en-AU" dirty="0"/>
          </a:p>
        </p:txBody>
      </p:sp>
      <p:sp>
        <p:nvSpPr>
          <p:cNvPr id="4" name="Content Placeholder 3"/>
          <p:cNvSpPr>
            <a:spLocks noGrp="1"/>
          </p:cNvSpPr>
          <p:nvPr>
            <p:ph sz="half" idx="2"/>
          </p:nvPr>
        </p:nvSpPr>
        <p:spPr>
          <a:xfrm>
            <a:off x="6172200" y="1825625"/>
            <a:ext cx="5546558" cy="4351338"/>
          </a:xfrm>
        </p:spPr>
        <p:txBody>
          <a:bodyPr>
            <a:normAutofit/>
          </a:bodyPr>
          <a:lstStyle/>
          <a:p>
            <a:pPr marL="0" indent="0">
              <a:buNone/>
            </a:pPr>
            <a:r>
              <a:rPr lang="en-AU" dirty="0" smtClean="0">
                <a:solidFill>
                  <a:srgbClr val="00B050"/>
                </a:solidFill>
              </a:rPr>
              <a:t>Treatment</a:t>
            </a:r>
          </a:p>
          <a:p>
            <a:r>
              <a:rPr lang="en-AU" dirty="0" smtClean="0"/>
              <a:t>A change in diet to include more fibre from fruit and vegetables can help prevent constipation</a:t>
            </a:r>
          </a:p>
          <a:p>
            <a:r>
              <a:rPr lang="en-AU" dirty="0" smtClean="0"/>
              <a:t>People can take laxatives, which are medications that help food move through the intestines easily</a:t>
            </a:r>
          </a:p>
          <a:p>
            <a:r>
              <a:rPr lang="en-AU" dirty="0" smtClean="0"/>
              <a:t>For large or prolonged blockages, surgery may be needed to remove the blockage</a:t>
            </a:r>
            <a:endParaRPr lang="en-AU" dirty="0"/>
          </a:p>
        </p:txBody>
      </p:sp>
      <p:pic>
        <p:nvPicPr>
          <p:cNvPr id="5" name="Picture 4"/>
          <p:cNvPicPr>
            <a:picLocks noChangeAspect="1"/>
          </p:cNvPicPr>
          <p:nvPr/>
        </p:nvPicPr>
        <p:blipFill rotWithShape="1">
          <a:blip r:embed="rId2"/>
          <a:srcRect l="18574" r="42924"/>
          <a:stretch/>
        </p:blipFill>
        <p:spPr>
          <a:xfrm>
            <a:off x="10230929" y="103518"/>
            <a:ext cx="1811546" cy="2299029"/>
          </a:xfrm>
          <a:prstGeom prst="rect">
            <a:avLst/>
          </a:prstGeom>
        </p:spPr>
      </p:pic>
    </p:spTree>
    <p:extLst>
      <p:ext uri="{BB962C8B-B14F-4D97-AF65-F5344CB8AC3E}">
        <p14:creationId xmlns:p14="http://schemas.microsoft.com/office/powerpoint/2010/main" val="4204405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The Respiratory System</a:t>
            </a:r>
            <a:endParaRPr lang="en-AU" dirty="0"/>
          </a:p>
        </p:txBody>
      </p:sp>
    </p:spTree>
    <p:extLst>
      <p:ext uri="{BB962C8B-B14F-4D97-AF65-F5344CB8AC3E}">
        <p14:creationId xmlns:p14="http://schemas.microsoft.com/office/powerpoint/2010/main" val="2995770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201954" y="1121963"/>
            <a:ext cx="7129068" cy="3000821"/>
          </a:xfrm>
          <a:prstGeom prst="rect">
            <a:avLst/>
          </a:prstGeom>
          <a:noFill/>
        </p:spPr>
        <p:txBody>
          <a:bodyPr wrap="square" rtlCol="0">
            <a:spAutoFit/>
          </a:bodyPr>
          <a:lstStyle/>
          <a:p>
            <a:r>
              <a:rPr lang="en-AU" sz="2700" b="1" dirty="0" smtClean="0"/>
              <a:t>The Respiratory System – Respiratory Tract</a:t>
            </a:r>
          </a:p>
          <a:p>
            <a:pPr marL="457200" indent="-457200">
              <a:buFont typeface="Arial" panose="020B0604020202020204" pitchFamily="34" charset="0"/>
              <a:buChar char="•"/>
            </a:pPr>
            <a:r>
              <a:rPr lang="en-AU" sz="2700" dirty="0" smtClean="0"/>
              <a:t>The respiratory tract is the path the air passes through within the body.</a:t>
            </a:r>
          </a:p>
          <a:p>
            <a:pPr marL="457200" indent="-457200">
              <a:buFont typeface="Arial" panose="020B0604020202020204" pitchFamily="34" charset="0"/>
              <a:buChar char="•"/>
            </a:pPr>
            <a:r>
              <a:rPr lang="en-AU" sz="2700" dirty="0" smtClean="0"/>
              <a:t>Air is inhaled into the </a:t>
            </a:r>
            <a:r>
              <a:rPr lang="en-AU" sz="2700" b="1" dirty="0" smtClean="0"/>
              <a:t>nasal cavity </a:t>
            </a:r>
            <a:r>
              <a:rPr lang="en-AU" sz="2700" dirty="0" smtClean="0"/>
              <a:t>through the nostrils.</a:t>
            </a:r>
            <a:endParaRPr lang="en-AU" sz="2700" b="1" dirty="0" smtClean="0"/>
          </a:p>
          <a:p>
            <a:pPr marL="457200" indent="-457200">
              <a:buFont typeface="Arial" panose="020B0604020202020204" pitchFamily="34" charset="0"/>
              <a:buChar char="•"/>
            </a:pPr>
            <a:r>
              <a:rPr lang="en-AU" sz="2700" dirty="0" smtClean="0"/>
              <a:t>Air then goes through the </a:t>
            </a:r>
            <a:r>
              <a:rPr lang="en-AU" sz="2700" b="1" dirty="0" smtClean="0"/>
              <a:t>pharynx </a:t>
            </a:r>
            <a:r>
              <a:rPr lang="en-AU" sz="2700" dirty="0" smtClean="0"/>
              <a:t>and </a:t>
            </a:r>
            <a:r>
              <a:rPr lang="en-AU" sz="2700" b="1" dirty="0" smtClean="0"/>
              <a:t>larynx (voice box), </a:t>
            </a:r>
            <a:r>
              <a:rPr lang="en-AU" sz="2700" dirty="0" smtClean="0"/>
              <a:t>and down the </a:t>
            </a:r>
            <a:r>
              <a:rPr lang="en-AU" sz="2700" b="1" dirty="0" smtClean="0"/>
              <a:t>trachea.</a:t>
            </a:r>
          </a:p>
        </p:txBody>
      </p:sp>
      <p:graphicFrame>
        <p:nvGraphicFramePr>
          <p:cNvPr id="10" name="Table 9"/>
          <p:cNvGraphicFramePr>
            <a:graphicFrameLocks noGrp="1"/>
          </p:cNvGraphicFramePr>
          <p:nvPr>
            <p:extLst/>
          </p:nvPr>
        </p:nvGraphicFramePr>
        <p:xfrm>
          <a:off x="4292796" y="16304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respiratory tract?</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4" name="Table 63"/>
          <p:cNvGraphicFramePr>
            <a:graphicFrameLocks noGrp="1"/>
          </p:cNvGraphicFramePr>
          <p:nvPr>
            <p:extLst/>
          </p:nvPr>
        </p:nvGraphicFramePr>
        <p:xfrm>
          <a:off x="7331022" y="165761"/>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does air get into the respiratory system?</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5" name="Table 64"/>
          <p:cNvGraphicFramePr>
            <a:graphicFrameLocks noGrp="1"/>
          </p:cNvGraphicFramePr>
          <p:nvPr>
            <p:extLst/>
          </p:nvPr>
        </p:nvGraphicFramePr>
        <p:xfrm>
          <a:off x="445167" y="4950620"/>
          <a:ext cx="2773677" cy="128016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Which two organs does air go through before it reaches the trachea?</a:t>
                      </a:r>
                      <a:endParaRPr lang="en-AU" dirty="0"/>
                    </a:p>
                  </a:txBody>
                  <a:tcPr/>
                </a:tc>
                <a:extLst>
                  <a:ext uri="{0D108BD9-81ED-4DB2-BD59-A6C34878D82A}">
                    <a16:rowId xmlns:a16="http://schemas.microsoft.com/office/drawing/2014/main" xmlns="" val="10001"/>
                  </a:ext>
                </a:extLst>
              </a:tr>
            </a:tbl>
          </a:graphicData>
        </a:graphic>
      </p:graphicFrame>
      <p:pic>
        <p:nvPicPr>
          <p:cNvPr id="6" name="Picture 5"/>
          <p:cNvPicPr>
            <a:picLocks noChangeAspect="1"/>
          </p:cNvPicPr>
          <p:nvPr/>
        </p:nvPicPr>
        <p:blipFill>
          <a:blip r:embed="rId2"/>
          <a:stretch>
            <a:fillRect/>
          </a:stretch>
        </p:blipFill>
        <p:spPr>
          <a:xfrm>
            <a:off x="7337313" y="1172022"/>
            <a:ext cx="3926639" cy="4417469"/>
          </a:xfrm>
          <a:prstGeom prst="rect">
            <a:avLst/>
          </a:prstGeom>
        </p:spPr>
      </p:pic>
      <p:graphicFrame>
        <p:nvGraphicFramePr>
          <p:cNvPr id="11" name="Table 10"/>
          <p:cNvGraphicFramePr>
            <a:graphicFrameLocks noGrp="1"/>
          </p:cNvGraphicFramePr>
          <p:nvPr>
            <p:extLst/>
          </p:nvPr>
        </p:nvGraphicFramePr>
        <p:xfrm>
          <a:off x="9710015" y="5589491"/>
          <a:ext cx="2191300" cy="1010920"/>
        </p:xfrm>
        <a:graphic>
          <a:graphicData uri="http://schemas.openxmlformats.org/drawingml/2006/table">
            <a:tbl>
              <a:tblPr firstRow="1" bandRow="1">
                <a:tableStyleId>{F5AB1C69-6EDB-4FF4-983F-18BD219EF322}</a:tableStyleId>
              </a:tblPr>
              <a:tblGrid>
                <a:gridCol w="2191300">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Inhale:</a:t>
                      </a:r>
                      <a:r>
                        <a:rPr lang="en-AU" sz="1800" b="0" u="none" baseline="0" dirty="0" smtClean="0">
                          <a:latin typeface="+mn-lt"/>
                          <a:cs typeface="Arial" panose="020B0604020202020204" pitchFamily="34" charset="0"/>
                        </a:rPr>
                        <a:t>  breathe in</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Exhale:  breathe out</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
        <p:nvSpPr>
          <p:cNvPr id="12" name="TextBox 11"/>
          <p:cNvSpPr txBox="1"/>
          <p:nvPr/>
        </p:nvSpPr>
        <p:spPr>
          <a:xfrm>
            <a:off x="6857661" y="2000109"/>
            <a:ext cx="1452321" cy="400110"/>
          </a:xfrm>
          <a:prstGeom prst="rect">
            <a:avLst/>
          </a:prstGeom>
          <a:noFill/>
        </p:spPr>
        <p:txBody>
          <a:bodyPr wrap="none" rtlCol="0">
            <a:spAutoFit/>
          </a:bodyPr>
          <a:lstStyle/>
          <a:p>
            <a:r>
              <a:rPr lang="en-AU" sz="2000" b="1" dirty="0" smtClean="0"/>
              <a:t>Nasal cavity</a:t>
            </a:r>
            <a:endParaRPr lang="en-AU" sz="2000" b="1" dirty="0"/>
          </a:p>
        </p:txBody>
      </p:sp>
      <p:sp>
        <p:nvSpPr>
          <p:cNvPr id="13" name="TextBox 12"/>
          <p:cNvSpPr txBox="1"/>
          <p:nvPr/>
        </p:nvSpPr>
        <p:spPr>
          <a:xfrm>
            <a:off x="10329610" y="2496102"/>
            <a:ext cx="1053878" cy="400110"/>
          </a:xfrm>
          <a:prstGeom prst="rect">
            <a:avLst/>
          </a:prstGeom>
          <a:noFill/>
        </p:spPr>
        <p:txBody>
          <a:bodyPr wrap="none" rtlCol="0">
            <a:spAutoFit/>
          </a:bodyPr>
          <a:lstStyle/>
          <a:p>
            <a:r>
              <a:rPr lang="en-AU" sz="2000" b="1" dirty="0" smtClean="0"/>
              <a:t>Pharynx</a:t>
            </a:r>
            <a:endParaRPr lang="en-AU" sz="2000" b="1" dirty="0"/>
          </a:p>
        </p:txBody>
      </p:sp>
      <p:sp>
        <p:nvSpPr>
          <p:cNvPr id="14" name="TextBox 13"/>
          <p:cNvSpPr txBox="1"/>
          <p:nvPr/>
        </p:nvSpPr>
        <p:spPr>
          <a:xfrm>
            <a:off x="7693842" y="2705624"/>
            <a:ext cx="888769" cy="400110"/>
          </a:xfrm>
          <a:prstGeom prst="rect">
            <a:avLst/>
          </a:prstGeom>
          <a:noFill/>
        </p:spPr>
        <p:txBody>
          <a:bodyPr wrap="none" rtlCol="0">
            <a:spAutoFit/>
          </a:bodyPr>
          <a:lstStyle/>
          <a:p>
            <a:r>
              <a:rPr lang="en-AU" sz="2000" b="1" dirty="0" smtClean="0"/>
              <a:t>Larynx</a:t>
            </a:r>
            <a:endParaRPr lang="en-AU" sz="2000" b="1" dirty="0"/>
          </a:p>
        </p:txBody>
      </p:sp>
      <p:sp>
        <p:nvSpPr>
          <p:cNvPr id="15" name="TextBox 14"/>
          <p:cNvSpPr txBox="1"/>
          <p:nvPr/>
        </p:nvSpPr>
        <p:spPr>
          <a:xfrm>
            <a:off x="10603227" y="3040904"/>
            <a:ext cx="1012265" cy="400110"/>
          </a:xfrm>
          <a:prstGeom prst="rect">
            <a:avLst/>
          </a:prstGeom>
          <a:noFill/>
        </p:spPr>
        <p:txBody>
          <a:bodyPr wrap="none" rtlCol="0">
            <a:spAutoFit/>
          </a:bodyPr>
          <a:lstStyle/>
          <a:p>
            <a:r>
              <a:rPr lang="en-AU" sz="2000" b="1" dirty="0" smtClean="0"/>
              <a:t>Trachea</a:t>
            </a:r>
            <a:endParaRPr lang="en-AU" sz="2000" b="1" dirty="0"/>
          </a:p>
        </p:txBody>
      </p:sp>
    </p:spTree>
    <p:extLst>
      <p:ext uri="{BB962C8B-B14F-4D97-AF65-F5344CB8AC3E}">
        <p14:creationId xmlns:p14="http://schemas.microsoft.com/office/powerpoint/2010/main" val="174586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201954" y="1121963"/>
            <a:ext cx="7129068" cy="3831818"/>
          </a:xfrm>
          <a:prstGeom prst="rect">
            <a:avLst/>
          </a:prstGeom>
          <a:noFill/>
        </p:spPr>
        <p:txBody>
          <a:bodyPr wrap="square" rtlCol="0">
            <a:spAutoFit/>
          </a:bodyPr>
          <a:lstStyle/>
          <a:p>
            <a:r>
              <a:rPr lang="en-AU" sz="2700" b="1" dirty="0" smtClean="0"/>
              <a:t>The Respiratory System – Respiratory Tract</a:t>
            </a:r>
          </a:p>
          <a:p>
            <a:pPr marL="457200" indent="-457200">
              <a:buFont typeface="Arial" panose="020B0604020202020204" pitchFamily="34" charset="0"/>
              <a:buChar char="•"/>
            </a:pPr>
            <a:r>
              <a:rPr lang="en-AU" sz="2700" dirty="0"/>
              <a:t>The trachea splits into two </a:t>
            </a:r>
            <a:r>
              <a:rPr lang="en-AU" sz="2700" b="1" dirty="0" smtClean="0"/>
              <a:t>bronchi </a:t>
            </a:r>
            <a:r>
              <a:rPr lang="en-AU" sz="2700" dirty="0" smtClean="0"/>
              <a:t>(plural), </a:t>
            </a:r>
            <a:r>
              <a:rPr lang="en-AU" sz="2700" dirty="0"/>
              <a:t>which enter the </a:t>
            </a:r>
            <a:r>
              <a:rPr lang="en-AU" sz="2700" b="1" dirty="0" smtClean="0"/>
              <a:t>lungs.</a:t>
            </a:r>
            <a:endParaRPr lang="en-AU" sz="2700" b="1" dirty="0"/>
          </a:p>
          <a:p>
            <a:pPr marL="457200" indent="-457200">
              <a:buFont typeface="Arial" panose="020B0604020202020204" pitchFamily="34" charset="0"/>
              <a:buChar char="•"/>
            </a:pPr>
            <a:r>
              <a:rPr lang="en-AU" sz="2700" dirty="0" smtClean="0"/>
              <a:t>In the lungs, each bronchus (singular) splits into smaller and smaller tubes, called </a:t>
            </a:r>
            <a:r>
              <a:rPr lang="en-AU" sz="2700" b="1" dirty="0" smtClean="0"/>
              <a:t>bronchioles.</a:t>
            </a:r>
          </a:p>
          <a:p>
            <a:pPr marL="457200" indent="-457200">
              <a:buFont typeface="Arial" panose="020B0604020202020204" pitchFamily="34" charset="0"/>
              <a:buChar char="•"/>
            </a:pPr>
            <a:r>
              <a:rPr lang="en-AU" sz="2700" dirty="0" smtClean="0"/>
              <a:t>Air sacs called </a:t>
            </a:r>
            <a:r>
              <a:rPr lang="en-AU" sz="2700" b="1" dirty="0" smtClean="0"/>
              <a:t>alveoli</a:t>
            </a:r>
            <a:r>
              <a:rPr lang="en-AU" sz="2700" dirty="0" smtClean="0"/>
              <a:t> are at the ends of each bronchiole.</a:t>
            </a:r>
            <a:endParaRPr lang="en-AU" sz="2700" dirty="0"/>
          </a:p>
          <a:p>
            <a:pPr marL="457200" indent="-457200">
              <a:buFont typeface="Arial" panose="020B0604020202020204" pitchFamily="34" charset="0"/>
              <a:buChar char="•"/>
            </a:pPr>
            <a:endParaRPr lang="en-AU" sz="2700" dirty="0" smtClean="0"/>
          </a:p>
        </p:txBody>
      </p:sp>
      <p:graphicFrame>
        <p:nvGraphicFramePr>
          <p:cNvPr id="10" name="Table 9"/>
          <p:cNvGraphicFramePr>
            <a:graphicFrameLocks noGrp="1"/>
          </p:cNvGraphicFramePr>
          <p:nvPr>
            <p:extLst/>
          </p:nvPr>
        </p:nvGraphicFramePr>
        <p:xfrm>
          <a:off x="4292796" y="16304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When the trachea splits, what does it become?</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4" name="Table 63"/>
          <p:cNvGraphicFramePr>
            <a:graphicFrameLocks noGrp="1"/>
          </p:cNvGraphicFramePr>
          <p:nvPr>
            <p:extLst/>
          </p:nvPr>
        </p:nvGraphicFramePr>
        <p:xfrm>
          <a:off x="7331022" y="165761"/>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are bronchioles different to the bronchi?</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5" name="Table 64"/>
          <p:cNvGraphicFramePr>
            <a:graphicFrameLocks noGrp="1"/>
          </p:cNvGraphicFramePr>
          <p:nvPr>
            <p:extLst/>
          </p:nvPr>
        </p:nvGraphicFramePr>
        <p:xfrm>
          <a:off x="445167" y="495062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are at the ends of each bronchiole?</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710015" y="5589491"/>
          <a:ext cx="2191300" cy="1010920"/>
        </p:xfrm>
        <a:graphic>
          <a:graphicData uri="http://schemas.openxmlformats.org/drawingml/2006/table">
            <a:tbl>
              <a:tblPr firstRow="1" bandRow="1">
                <a:tableStyleId>{F5AB1C69-6EDB-4FF4-983F-18BD219EF322}</a:tableStyleId>
              </a:tblPr>
              <a:tblGrid>
                <a:gridCol w="2191300">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Inhale:</a:t>
                      </a:r>
                      <a:r>
                        <a:rPr lang="en-AU" sz="1800" b="0" u="none" baseline="0" dirty="0" smtClean="0">
                          <a:latin typeface="+mn-lt"/>
                          <a:cs typeface="Arial" panose="020B0604020202020204" pitchFamily="34" charset="0"/>
                        </a:rPr>
                        <a:t>  breathe in</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Exhale:  breathe out</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pic>
        <p:nvPicPr>
          <p:cNvPr id="12" name="Picture 11"/>
          <p:cNvPicPr>
            <a:picLocks noChangeAspect="1"/>
          </p:cNvPicPr>
          <p:nvPr/>
        </p:nvPicPr>
        <p:blipFill>
          <a:blip r:embed="rId2"/>
          <a:stretch>
            <a:fillRect/>
          </a:stretch>
        </p:blipFill>
        <p:spPr>
          <a:xfrm>
            <a:off x="7337313" y="1172022"/>
            <a:ext cx="3926639" cy="4417469"/>
          </a:xfrm>
          <a:prstGeom prst="rect">
            <a:avLst/>
          </a:prstGeom>
        </p:spPr>
      </p:pic>
      <p:sp>
        <p:nvSpPr>
          <p:cNvPr id="13" name="TextBox 12"/>
          <p:cNvSpPr txBox="1"/>
          <p:nvPr/>
        </p:nvSpPr>
        <p:spPr>
          <a:xfrm>
            <a:off x="6857661" y="2000109"/>
            <a:ext cx="1417439" cy="400110"/>
          </a:xfrm>
          <a:prstGeom prst="rect">
            <a:avLst/>
          </a:prstGeom>
          <a:noFill/>
        </p:spPr>
        <p:txBody>
          <a:bodyPr wrap="none" rtlCol="0">
            <a:spAutoFit/>
          </a:bodyPr>
          <a:lstStyle/>
          <a:p>
            <a:r>
              <a:rPr lang="en-AU" sz="2000" dirty="0" smtClean="0"/>
              <a:t>Nasal cavity</a:t>
            </a:r>
            <a:endParaRPr lang="en-AU" sz="2000" dirty="0"/>
          </a:p>
        </p:txBody>
      </p:sp>
      <p:sp>
        <p:nvSpPr>
          <p:cNvPr id="14" name="TextBox 13"/>
          <p:cNvSpPr txBox="1"/>
          <p:nvPr/>
        </p:nvSpPr>
        <p:spPr>
          <a:xfrm>
            <a:off x="10329610" y="2496102"/>
            <a:ext cx="1025152" cy="400110"/>
          </a:xfrm>
          <a:prstGeom prst="rect">
            <a:avLst/>
          </a:prstGeom>
          <a:noFill/>
        </p:spPr>
        <p:txBody>
          <a:bodyPr wrap="none" rtlCol="0">
            <a:spAutoFit/>
          </a:bodyPr>
          <a:lstStyle/>
          <a:p>
            <a:r>
              <a:rPr lang="en-AU" sz="2000" dirty="0" smtClean="0"/>
              <a:t>Pharynx</a:t>
            </a:r>
            <a:endParaRPr lang="en-AU" sz="2000" dirty="0"/>
          </a:p>
        </p:txBody>
      </p:sp>
      <p:sp>
        <p:nvSpPr>
          <p:cNvPr id="15" name="TextBox 14"/>
          <p:cNvSpPr txBox="1"/>
          <p:nvPr/>
        </p:nvSpPr>
        <p:spPr>
          <a:xfrm>
            <a:off x="7693842" y="2705624"/>
            <a:ext cx="864852" cy="400110"/>
          </a:xfrm>
          <a:prstGeom prst="rect">
            <a:avLst/>
          </a:prstGeom>
          <a:noFill/>
        </p:spPr>
        <p:txBody>
          <a:bodyPr wrap="none" rtlCol="0">
            <a:spAutoFit/>
          </a:bodyPr>
          <a:lstStyle/>
          <a:p>
            <a:r>
              <a:rPr lang="en-AU" sz="2000" dirty="0" smtClean="0"/>
              <a:t>Larynx</a:t>
            </a:r>
            <a:endParaRPr lang="en-AU" sz="2000" dirty="0"/>
          </a:p>
        </p:txBody>
      </p:sp>
      <p:sp>
        <p:nvSpPr>
          <p:cNvPr id="16" name="TextBox 15"/>
          <p:cNvSpPr txBox="1"/>
          <p:nvPr/>
        </p:nvSpPr>
        <p:spPr>
          <a:xfrm>
            <a:off x="10603227" y="3040904"/>
            <a:ext cx="997068" cy="400110"/>
          </a:xfrm>
          <a:prstGeom prst="rect">
            <a:avLst/>
          </a:prstGeom>
          <a:noFill/>
        </p:spPr>
        <p:txBody>
          <a:bodyPr wrap="none" rtlCol="0">
            <a:spAutoFit/>
          </a:bodyPr>
          <a:lstStyle/>
          <a:p>
            <a:r>
              <a:rPr lang="en-AU" sz="2000" dirty="0" smtClean="0"/>
              <a:t>Trachea</a:t>
            </a:r>
            <a:endParaRPr lang="en-AU" sz="2000" dirty="0"/>
          </a:p>
        </p:txBody>
      </p:sp>
      <p:sp>
        <p:nvSpPr>
          <p:cNvPr id="17" name="TextBox 16"/>
          <p:cNvSpPr txBox="1"/>
          <p:nvPr/>
        </p:nvSpPr>
        <p:spPr>
          <a:xfrm>
            <a:off x="10904247" y="3642686"/>
            <a:ext cx="1178592" cy="400110"/>
          </a:xfrm>
          <a:prstGeom prst="rect">
            <a:avLst/>
          </a:prstGeom>
          <a:noFill/>
        </p:spPr>
        <p:txBody>
          <a:bodyPr wrap="none" rtlCol="0">
            <a:spAutoFit/>
          </a:bodyPr>
          <a:lstStyle/>
          <a:p>
            <a:r>
              <a:rPr lang="en-AU" sz="2000" b="1" dirty="0" smtClean="0"/>
              <a:t>Bronchus</a:t>
            </a:r>
            <a:endParaRPr lang="en-AU" sz="2000" b="1" dirty="0"/>
          </a:p>
        </p:txBody>
      </p:sp>
      <p:sp>
        <p:nvSpPr>
          <p:cNvPr id="18" name="TextBox 17"/>
          <p:cNvSpPr txBox="1"/>
          <p:nvPr/>
        </p:nvSpPr>
        <p:spPr>
          <a:xfrm>
            <a:off x="6848422" y="4136592"/>
            <a:ext cx="691215" cy="400110"/>
          </a:xfrm>
          <a:prstGeom prst="rect">
            <a:avLst/>
          </a:prstGeom>
          <a:noFill/>
        </p:spPr>
        <p:txBody>
          <a:bodyPr wrap="none" rtlCol="0">
            <a:spAutoFit/>
          </a:bodyPr>
          <a:lstStyle/>
          <a:p>
            <a:r>
              <a:rPr lang="en-AU" sz="2000" b="1" dirty="0" smtClean="0"/>
              <a:t>Lung</a:t>
            </a:r>
            <a:endParaRPr lang="en-AU" sz="2000" b="1" dirty="0"/>
          </a:p>
        </p:txBody>
      </p:sp>
      <p:sp>
        <p:nvSpPr>
          <p:cNvPr id="19" name="TextBox 18"/>
          <p:cNvSpPr txBox="1"/>
          <p:nvPr/>
        </p:nvSpPr>
        <p:spPr>
          <a:xfrm>
            <a:off x="11033606" y="4482272"/>
            <a:ext cx="914866" cy="400110"/>
          </a:xfrm>
          <a:prstGeom prst="rect">
            <a:avLst/>
          </a:prstGeom>
          <a:noFill/>
        </p:spPr>
        <p:txBody>
          <a:bodyPr wrap="none" rtlCol="0">
            <a:spAutoFit/>
          </a:bodyPr>
          <a:lstStyle/>
          <a:p>
            <a:r>
              <a:rPr lang="en-AU" sz="2000" b="1" dirty="0" smtClean="0"/>
              <a:t>Alveoli</a:t>
            </a:r>
            <a:endParaRPr lang="en-AU" sz="2000" b="1" dirty="0"/>
          </a:p>
        </p:txBody>
      </p:sp>
    </p:spTree>
    <p:extLst>
      <p:ext uri="{BB962C8B-B14F-4D97-AF65-F5344CB8AC3E}">
        <p14:creationId xmlns:p14="http://schemas.microsoft.com/office/powerpoint/2010/main" val="204051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7" grpId="0"/>
      <p:bldP spid="18"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342993" y="1172022"/>
            <a:ext cx="3926639" cy="4417469"/>
          </a:xfrm>
          <a:prstGeom prst="rect">
            <a:avLst/>
          </a:prstGeom>
        </p:spPr>
      </p:pic>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10" name="Table 9"/>
          <p:cNvGraphicFramePr>
            <a:graphicFrameLocks noGrp="1"/>
          </p:cNvGraphicFramePr>
          <p:nvPr>
            <p:extLst/>
          </p:nvPr>
        </p:nvGraphicFramePr>
        <p:xfrm>
          <a:off x="4292796" y="163040"/>
          <a:ext cx="2773677" cy="73660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epiglottis?</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710015" y="5589491"/>
          <a:ext cx="2191300" cy="1010920"/>
        </p:xfrm>
        <a:graphic>
          <a:graphicData uri="http://schemas.openxmlformats.org/drawingml/2006/table">
            <a:tbl>
              <a:tblPr firstRow="1" bandRow="1">
                <a:tableStyleId>{F5AB1C69-6EDB-4FF4-983F-18BD219EF322}</a:tableStyleId>
              </a:tblPr>
              <a:tblGrid>
                <a:gridCol w="2191300">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Inhale:</a:t>
                      </a:r>
                      <a:r>
                        <a:rPr lang="en-AU" sz="1800" b="0" u="none" baseline="0" dirty="0" smtClean="0">
                          <a:latin typeface="+mn-lt"/>
                          <a:cs typeface="Arial" panose="020B0604020202020204" pitchFamily="34" charset="0"/>
                        </a:rPr>
                        <a:t>  breathe in</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Exhale:  breathe out</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
        <p:nvSpPr>
          <p:cNvPr id="13" name="TextBox 12"/>
          <p:cNvSpPr txBox="1"/>
          <p:nvPr/>
        </p:nvSpPr>
        <p:spPr>
          <a:xfrm>
            <a:off x="6925821" y="2000109"/>
            <a:ext cx="1417439" cy="400110"/>
          </a:xfrm>
          <a:prstGeom prst="rect">
            <a:avLst/>
          </a:prstGeom>
          <a:noFill/>
        </p:spPr>
        <p:txBody>
          <a:bodyPr wrap="none" rtlCol="0">
            <a:spAutoFit/>
          </a:bodyPr>
          <a:lstStyle/>
          <a:p>
            <a:r>
              <a:rPr lang="en-AU" sz="2000" dirty="0" smtClean="0"/>
              <a:t>Nasal cavity</a:t>
            </a:r>
            <a:endParaRPr lang="en-AU" sz="2000" dirty="0"/>
          </a:p>
        </p:txBody>
      </p:sp>
      <p:sp>
        <p:nvSpPr>
          <p:cNvPr id="14" name="TextBox 13"/>
          <p:cNvSpPr txBox="1"/>
          <p:nvPr/>
        </p:nvSpPr>
        <p:spPr>
          <a:xfrm>
            <a:off x="10329610" y="2496102"/>
            <a:ext cx="1025152" cy="400110"/>
          </a:xfrm>
          <a:prstGeom prst="rect">
            <a:avLst/>
          </a:prstGeom>
          <a:noFill/>
        </p:spPr>
        <p:txBody>
          <a:bodyPr wrap="none" rtlCol="0">
            <a:spAutoFit/>
          </a:bodyPr>
          <a:lstStyle/>
          <a:p>
            <a:r>
              <a:rPr lang="en-AU" sz="2000" dirty="0" smtClean="0"/>
              <a:t>Pharynx</a:t>
            </a:r>
            <a:endParaRPr lang="en-AU" sz="2000" dirty="0"/>
          </a:p>
        </p:txBody>
      </p:sp>
      <p:sp>
        <p:nvSpPr>
          <p:cNvPr id="15" name="TextBox 14"/>
          <p:cNvSpPr txBox="1"/>
          <p:nvPr/>
        </p:nvSpPr>
        <p:spPr>
          <a:xfrm>
            <a:off x="7693842" y="2705624"/>
            <a:ext cx="864852" cy="400110"/>
          </a:xfrm>
          <a:prstGeom prst="rect">
            <a:avLst/>
          </a:prstGeom>
          <a:noFill/>
        </p:spPr>
        <p:txBody>
          <a:bodyPr wrap="none" rtlCol="0">
            <a:spAutoFit/>
          </a:bodyPr>
          <a:lstStyle/>
          <a:p>
            <a:r>
              <a:rPr lang="en-AU" sz="2000" dirty="0" smtClean="0"/>
              <a:t>Larynx</a:t>
            </a:r>
            <a:endParaRPr lang="en-AU" sz="2000" dirty="0"/>
          </a:p>
        </p:txBody>
      </p:sp>
      <p:sp>
        <p:nvSpPr>
          <p:cNvPr id="16" name="TextBox 15"/>
          <p:cNvSpPr txBox="1"/>
          <p:nvPr/>
        </p:nvSpPr>
        <p:spPr>
          <a:xfrm>
            <a:off x="10603227" y="3040904"/>
            <a:ext cx="997068" cy="400110"/>
          </a:xfrm>
          <a:prstGeom prst="rect">
            <a:avLst/>
          </a:prstGeom>
          <a:noFill/>
        </p:spPr>
        <p:txBody>
          <a:bodyPr wrap="none" rtlCol="0">
            <a:spAutoFit/>
          </a:bodyPr>
          <a:lstStyle/>
          <a:p>
            <a:r>
              <a:rPr lang="en-AU" sz="2000" dirty="0" smtClean="0"/>
              <a:t>Trachea</a:t>
            </a:r>
            <a:endParaRPr lang="en-AU" sz="2000" dirty="0"/>
          </a:p>
        </p:txBody>
      </p:sp>
      <p:sp>
        <p:nvSpPr>
          <p:cNvPr id="17" name="TextBox 16"/>
          <p:cNvSpPr txBox="1"/>
          <p:nvPr/>
        </p:nvSpPr>
        <p:spPr>
          <a:xfrm>
            <a:off x="10904247" y="3642686"/>
            <a:ext cx="1158394" cy="400110"/>
          </a:xfrm>
          <a:prstGeom prst="rect">
            <a:avLst/>
          </a:prstGeom>
          <a:noFill/>
        </p:spPr>
        <p:txBody>
          <a:bodyPr wrap="none" rtlCol="0">
            <a:spAutoFit/>
          </a:bodyPr>
          <a:lstStyle/>
          <a:p>
            <a:r>
              <a:rPr lang="en-AU" sz="2000" dirty="0" smtClean="0"/>
              <a:t>Bronchus</a:t>
            </a:r>
            <a:endParaRPr lang="en-AU" sz="2000" dirty="0"/>
          </a:p>
        </p:txBody>
      </p:sp>
      <p:sp>
        <p:nvSpPr>
          <p:cNvPr id="18" name="TextBox 17"/>
          <p:cNvSpPr txBox="1"/>
          <p:nvPr/>
        </p:nvSpPr>
        <p:spPr>
          <a:xfrm>
            <a:off x="6848422" y="4136592"/>
            <a:ext cx="681597" cy="400110"/>
          </a:xfrm>
          <a:prstGeom prst="rect">
            <a:avLst/>
          </a:prstGeom>
          <a:noFill/>
        </p:spPr>
        <p:txBody>
          <a:bodyPr wrap="none" rtlCol="0">
            <a:spAutoFit/>
          </a:bodyPr>
          <a:lstStyle/>
          <a:p>
            <a:r>
              <a:rPr lang="en-AU" sz="2000" dirty="0" smtClean="0"/>
              <a:t>Lung</a:t>
            </a:r>
            <a:endParaRPr lang="en-AU" sz="2000" dirty="0"/>
          </a:p>
        </p:txBody>
      </p:sp>
      <p:sp>
        <p:nvSpPr>
          <p:cNvPr id="19" name="TextBox 18"/>
          <p:cNvSpPr txBox="1"/>
          <p:nvPr/>
        </p:nvSpPr>
        <p:spPr>
          <a:xfrm>
            <a:off x="11033606" y="4482272"/>
            <a:ext cx="887487" cy="400110"/>
          </a:xfrm>
          <a:prstGeom prst="rect">
            <a:avLst/>
          </a:prstGeom>
          <a:noFill/>
        </p:spPr>
        <p:txBody>
          <a:bodyPr wrap="none" rtlCol="0">
            <a:spAutoFit/>
          </a:bodyPr>
          <a:lstStyle/>
          <a:p>
            <a:r>
              <a:rPr lang="en-AU" sz="2000" dirty="0" smtClean="0"/>
              <a:t>Alveoli</a:t>
            </a:r>
            <a:endParaRPr lang="en-AU" sz="2000" dirty="0"/>
          </a:p>
        </p:txBody>
      </p:sp>
      <p:sp>
        <p:nvSpPr>
          <p:cNvPr id="20" name="TextBox 19"/>
          <p:cNvSpPr txBox="1"/>
          <p:nvPr/>
        </p:nvSpPr>
        <p:spPr>
          <a:xfrm>
            <a:off x="10104699" y="2231656"/>
            <a:ext cx="1170705" cy="400110"/>
          </a:xfrm>
          <a:prstGeom prst="rect">
            <a:avLst/>
          </a:prstGeom>
          <a:noFill/>
        </p:spPr>
        <p:txBody>
          <a:bodyPr wrap="none" rtlCol="0">
            <a:spAutoFit/>
          </a:bodyPr>
          <a:lstStyle/>
          <a:p>
            <a:r>
              <a:rPr lang="en-AU" sz="2000" b="1" dirty="0" smtClean="0"/>
              <a:t>Epiglottis</a:t>
            </a:r>
            <a:endParaRPr lang="en-AU" sz="2000" b="1" dirty="0"/>
          </a:p>
        </p:txBody>
      </p:sp>
      <p:sp>
        <p:nvSpPr>
          <p:cNvPr id="21" name="TextBox 20"/>
          <p:cNvSpPr txBox="1"/>
          <p:nvPr/>
        </p:nvSpPr>
        <p:spPr>
          <a:xfrm>
            <a:off x="6912221" y="4476770"/>
            <a:ext cx="630622" cy="400110"/>
          </a:xfrm>
          <a:prstGeom prst="rect">
            <a:avLst/>
          </a:prstGeom>
          <a:noFill/>
        </p:spPr>
        <p:txBody>
          <a:bodyPr wrap="none" rtlCol="0">
            <a:spAutoFit/>
          </a:bodyPr>
          <a:lstStyle/>
          <a:p>
            <a:r>
              <a:rPr lang="en-AU" sz="2000" b="1" dirty="0" smtClean="0"/>
              <a:t>Ribs</a:t>
            </a:r>
            <a:endParaRPr lang="en-AU" sz="2000" b="1" dirty="0"/>
          </a:p>
        </p:txBody>
      </p:sp>
      <p:sp>
        <p:nvSpPr>
          <p:cNvPr id="22" name="TextBox 21"/>
          <p:cNvSpPr txBox="1"/>
          <p:nvPr/>
        </p:nvSpPr>
        <p:spPr>
          <a:xfrm>
            <a:off x="8637053" y="5053430"/>
            <a:ext cx="1354025" cy="400110"/>
          </a:xfrm>
          <a:prstGeom prst="rect">
            <a:avLst/>
          </a:prstGeom>
          <a:noFill/>
        </p:spPr>
        <p:txBody>
          <a:bodyPr wrap="none" rtlCol="0">
            <a:spAutoFit/>
          </a:bodyPr>
          <a:lstStyle/>
          <a:p>
            <a:r>
              <a:rPr lang="en-AU" sz="2000" b="1" dirty="0" smtClean="0"/>
              <a:t>Diaphragm</a:t>
            </a:r>
            <a:endParaRPr lang="en-AU" sz="2000" b="1" dirty="0"/>
          </a:p>
        </p:txBody>
      </p:sp>
      <p:sp>
        <p:nvSpPr>
          <p:cNvPr id="23" name="TextBox 22"/>
          <p:cNvSpPr txBox="1"/>
          <p:nvPr/>
        </p:nvSpPr>
        <p:spPr>
          <a:xfrm>
            <a:off x="10953430" y="3957024"/>
            <a:ext cx="1293729" cy="646331"/>
          </a:xfrm>
          <a:prstGeom prst="rect">
            <a:avLst/>
          </a:prstGeom>
          <a:noFill/>
        </p:spPr>
        <p:txBody>
          <a:bodyPr wrap="square" rtlCol="0">
            <a:spAutoFit/>
          </a:bodyPr>
          <a:lstStyle/>
          <a:p>
            <a:r>
              <a:rPr lang="en-AU" b="1" dirty="0" smtClean="0"/>
              <a:t>Intercostal Muscles</a:t>
            </a:r>
            <a:endParaRPr lang="en-AU" b="1" dirty="0"/>
          </a:p>
        </p:txBody>
      </p:sp>
      <p:sp>
        <p:nvSpPr>
          <p:cNvPr id="2" name="TextBox 1"/>
          <p:cNvSpPr txBox="1"/>
          <p:nvPr/>
        </p:nvSpPr>
        <p:spPr>
          <a:xfrm>
            <a:off x="201954" y="1121963"/>
            <a:ext cx="7486116" cy="2169825"/>
          </a:xfrm>
          <a:prstGeom prst="rect">
            <a:avLst/>
          </a:prstGeom>
          <a:noFill/>
        </p:spPr>
        <p:txBody>
          <a:bodyPr wrap="square" rtlCol="0">
            <a:spAutoFit/>
          </a:bodyPr>
          <a:lstStyle/>
          <a:p>
            <a:r>
              <a:rPr lang="en-AU" sz="2700" b="1" dirty="0" smtClean="0"/>
              <a:t>The Respiratory System – Support Organs</a:t>
            </a:r>
          </a:p>
          <a:p>
            <a:pPr marL="457200" indent="-457200">
              <a:buFont typeface="Arial" panose="020B0604020202020204" pitchFamily="34" charset="0"/>
              <a:buChar char="•"/>
            </a:pPr>
            <a:r>
              <a:rPr lang="en-AU" sz="2700" dirty="0" smtClean="0"/>
              <a:t>The </a:t>
            </a:r>
            <a:r>
              <a:rPr lang="en-AU" sz="2700" b="1" dirty="0" smtClean="0"/>
              <a:t>epiglottis</a:t>
            </a:r>
            <a:r>
              <a:rPr lang="en-AU" sz="2700" dirty="0" smtClean="0"/>
              <a:t> is a flap of cartilage at the back of the throat. It stops food entering the trachea </a:t>
            </a:r>
            <a:br>
              <a:rPr lang="en-AU" sz="2700" dirty="0" smtClean="0"/>
            </a:br>
            <a:r>
              <a:rPr lang="en-AU" sz="2700" dirty="0" smtClean="0"/>
              <a:t>and closes over when we swallow.</a:t>
            </a:r>
            <a:endParaRPr lang="en-AU" sz="2700" dirty="0"/>
          </a:p>
          <a:p>
            <a:pPr marL="457200" indent="-457200">
              <a:buFont typeface="Arial" panose="020B0604020202020204" pitchFamily="34" charset="0"/>
              <a:buChar char="•"/>
            </a:pPr>
            <a:endParaRPr lang="en-AU" sz="2700" dirty="0" smtClean="0"/>
          </a:p>
        </p:txBody>
      </p:sp>
    </p:spTree>
    <p:extLst>
      <p:ext uri="{BB962C8B-B14F-4D97-AF65-F5344CB8AC3E}">
        <p14:creationId xmlns:p14="http://schemas.microsoft.com/office/powerpoint/2010/main" val="190056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519853" y="1172022"/>
            <a:ext cx="3926639" cy="4417469"/>
          </a:xfrm>
          <a:prstGeom prst="rect">
            <a:avLst/>
          </a:prstGeom>
        </p:spPr>
      </p:pic>
      <p:sp>
        <p:nvSpPr>
          <p:cNvPr id="4" name="TextBox 3"/>
          <p:cNvSpPr txBox="1"/>
          <p:nvPr/>
        </p:nvSpPr>
        <p:spPr>
          <a:xfrm>
            <a:off x="0" y="148208"/>
            <a:ext cx="3310182"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a:t>
            </a:r>
            <a:endParaRPr lang="en-AU" sz="3200" dirty="0"/>
          </a:p>
        </p:txBody>
      </p:sp>
      <p:sp>
        <p:nvSpPr>
          <p:cNvPr id="2" name="TextBox 1"/>
          <p:cNvSpPr txBox="1"/>
          <p:nvPr/>
        </p:nvSpPr>
        <p:spPr>
          <a:xfrm>
            <a:off x="201954" y="1121963"/>
            <a:ext cx="5017509" cy="3831818"/>
          </a:xfrm>
          <a:prstGeom prst="rect">
            <a:avLst/>
          </a:prstGeom>
          <a:noFill/>
        </p:spPr>
        <p:txBody>
          <a:bodyPr wrap="square" rtlCol="0">
            <a:spAutoFit/>
          </a:bodyPr>
          <a:lstStyle/>
          <a:p>
            <a:r>
              <a:rPr lang="en-AU" sz="2700" b="1" dirty="0" smtClean="0"/>
              <a:t>The Function of Organs in the Respiratory System</a:t>
            </a:r>
          </a:p>
          <a:p>
            <a:pPr marL="457200" indent="-457200">
              <a:buFont typeface="Arial" panose="020B0604020202020204" pitchFamily="34" charset="0"/>
              <a:buChar char="•"/>
            </a:pPr>
            <a:r>
              <a:rPr lang="en-AU" sz="2700" dirty="0" smtClean="0"/>
              <a:t>The </a:t>
            </a:r>
            <a:r>
              <a:rPr lang="en-AU" sz="2700" b="1" dirty="0" smtClean="0"/>
              <a:t>nasal cavity </a:t>
            </a:r>
            <a:r>
              <a:rPr lang="en-AU" sz="2700" dirty="0" smtClean="0"/>
              <a:t>warms and moistens the air.</a:t>
            </a:r>
            <a:endParaRPr lang="en-AU" sz="2700" dirty="0"/>
          </a:p>
          <a:p>
            <a:pPr marL="457200" indent="-457200">
              <a:buFont typeface="Arial" panose="020B0604020202020204" pitchFamily="34" charset="0"/>
              <a:buChar char="•"/>
            </a:pPr>
            <a:r>
              <a:rPr lang="en-AU" sz="2700" dirty="0" smtClean="0"/>
              <a:t>The </a:t>
            </a:r>
            <a:r>
              <a:rPr lang="en-AU" sz="2700" b="1" dirty="0" smtClean="0"/>
              <a:t>pharynx, trachea </a:t>
            </a:r>
            <a:r>
              <a:rPr lang="en-AU" sz="2700" dirty="0" smtClean="0"/>
              <a:t>and </a:t>
            </a:r>
            <a:r>
              <a:rPr lang="en-AU" sz="2700" b="1" dirty="0" smtClean="0"/>
              <a:t>bronchi </a:t>
            </a:r>
            <a:r>
              <a:rPr lang="en-AU" sz="2700" dirty="0" smtClean="0"/>
              <a:t>carry air into the lungs.</a:t>
            </a:r>
            <a:endParaRPr lang="en-AU" sz="2700" b="1" dirty="0" smtClean="0"/>
          </a:p>
          <a:p>
            <a:pPr marL="457200" indent="-457200">
              <a:buFont typeface="Arial" panose="020B0604020202020204" pitchFamily="34" charset="0"/>
              <a:buChar char="•"/>
            </a:pPr>
            <a:r>
              <a:rPr lang="en-AU" sz="2700" dirty="0" smtClean="0"/>
              <a:t>Air passing through the </a:t>
            </a:r>
            <a:r>
              <a:rPr lang="en-AU" sz="2700" b="1" dirty="0" smtClean="0"/>
              <a:t>larynx </a:t>
            </a:r>
            <a:r>
              <a:rPr lang="en-AU" sz="2700" dirty="0" smtClean="0"/>
              <a:t>allows you to speak.</a:t>
            </a:r>
          </a:p>
          <a:p>
            <a:endParaRPr lang="en-AU" sz="2700" dirty="0" smtClean="0"/>
          </a:p>
        </p:txBody>
      </p:sp>
      <p:graphicFrame>
        <p:nvGraphicFramePr>
          <p:cNvPr id="10" name="Table 9"/>
          <p:cNvGraphicFramePr>
            <a:graphicFrameLocks noGrp="1"/>
          </p:cNvGraphicFramePr>
          <p:nvPr>
            <p:extLst/>
          </p:nvPr>
        </p:nvGraphicFramePr>
        <p:xfrm>
          <a:off x="5457106" y="16304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function of the nasal cavity?</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4" name="Table 63"/>
          <p:cNvGraphicFramePr>
            <a:graphicFrameLocks noGrp="1"/>
          </p:cNvGraphicFramePr>
          <p:nvPr>
            <p:extLst/>
          </p:nvPr>
        </p:nvGraphicFramePr>
        <p:xfrm>
          <a:off x="8518047" y="165761"/>
          <a:ext cx="3464440" cy="1005840"/>
        </p:xfrm>
        <a:graphic>
          <a:graphicData uri="http://schemas.openxmlformats.org/drawingml/2006/table">
            <a:tbl>
              <a:tblPr firstRow="1" bandRow="1">
                <a:tableStyleId>{93296810-A885-4BE3-A3E7-6D5BEEA58F35}</a:tableStyleId>
              </a:tblPr>
              <a:tblGrid>
                <a:gridCol w="3464440">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is the function of the pharynx, trachea and bronchi similar?</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5" name="Table 64"/>
          <p:cNvGraphicFramePr>
            <a:graphicFrameLocks noGrp="1"/>
          </p:cNvGraphicFramePr>
          <p:nvPr>
            <p:extLst/>
          </p:nvPr>
        </p:nvGraphicFramePr>
        <p:xfrm>
          <a:off x="9327910" y="1394379"/>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could you not do without the larynx?</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710015" y="5589491"/>
          <a:ext cx="2191300" cy="1010920"/>
        </p:xfrm>
        <a:graphic>
          <a:graphicData uri="http://schemas.openxmlformats.org/drawingml/2006/table">
            <a:tbl>
              <a:tblPr firstRow="1" bandRow="1">
                <a:tableStyleId>{F5AB1C69-6EDB-4FF4-983F-18BD219EF322}</a:tableStyleId>
              </a:tblPr>
              <a:tblGrid>
                <a:gridCol w="2191300">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Inhale:</a:t>
                      </a:r>
                      <a:r>
                        <a:rPr lang="en-AU" sz="1800" b="0" u="none" baseline="0" dirty="0" smtClean="0">
                          <a:latin typeface="+mn-lt"/>
                          <a:cs typeface="Arial" panose="020B0604020202020204" pitchFamily="34" charset="0"/>
                        </a:rPr>
                        <a:t>  breathe in</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Exhale:  breathe out</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
        <p:nvSpPr>
          <p:cNvPr id="13" name="TextBox 12"/>
          <p:cNvSpPr txBox="1"/>
          <p:nvPr/>
        </p:nvSpPr>
        <p:spPr>
          <a:xfrm>
            <a:off x="5062931" y="2000109"/>
            <a:ext cx="1417439" cy="400110"/>
          </a:xfrm>
          <a:prstGeom prst="rect">
            <a:avLst/>
          </a:prstGeom>
          <a:noFill/>
        </p:spPr>
        <p:txBody>
          <a:bodyPr wrap="none" rtlCol="0">
            <a:spAutoFit/>
          </a:bodyPr>
          <a:lstStyle/>
          <a:p>
            <a:r>
              <a:rPr lang="en-AU" sz="2000" dirty="0" smtClean="0"/>
              <a:t>Nasal cavity</a:t>
            </a:r>
            <a:endParaRPr lang="en-AU" sz="2000" dirty="0"/>
          </a:p>
        </p:txBody>
      </p:sp>
      <p:sp>
        <p:nvSpPr>
          <p:cNvPr id="14" name="TextBox 13"/>
          <p:cNvSpPr txBox="1"/>
          <p:nvPr/>
        </p:nvSpPr>
        <p:spPr>
          <a:xfrm>
            <a:off x="8534880" y="2496102"/>
            <a:ext cx="1025152" cy="400110"/>
          </a:xfrm>
          <a:prstGeom prst="rect">
            <a:avLst/>
          </a:prstGeom>
          <a:noFill/>
        </p:spPr>
        <p:txBody>
          <a:bodyPr wrap="none" rtlCol="0">
            <a:spAutoFit/>
          </a:bodyPr>
          <a:lstStyle/>
          <a:p>
            <a:r>
              <a:rPr lang="en-AU" sz="2000" dirty="0" smtClean="0"/>
              <a:t>Pharynx</a:t>
            </a:r>
            <a:endParaRPr lang="en-AU" sz="2000" dirty="0"/>
          </a:p>
        </p:txBody>
      </p:sp>
      <p:sp>
        <p:nvSpPr>
          <p:cNvPr id="15" name="TextBox 14"/>
          <p:cNvSpPr txBox="1"/>
          <p:nvPr/>
        </p:nvSpPr>
        <p:spPr>
          <a:xfrm>
            <a:off x="5899112" y="2705624"/>
            <a:ext cx="864852" cy="400110"/>
          </a:xfrm>
          <a:prstGeom prst="rect">
            <a:avLst/>
          </a:prstGeom>
          <a:noFill/>
        </p:spPr>
        <p:txBody>
          <a:bodyPr wrap="none" rtlCol="0">
            <a:spAutoFit/>
          </a:bodyPr>
          <a:lstStyle/>
          <a:p>
            <a:r>
              <a:rPr lang="en-AU" sz="2000" dirty="0" smtClean="0"/>
              <a:t>Larynx</a:t>
            </a:r>
            <a:endParaRPr lang="en-AU" sz="2000" dirty="0"/>
          </a:p>
        </p:txBody>
      </p:sp>
      <p:sp>
        <p:nvSpPr>
          <p:cNvPr id="16" name="TextBox 15"/>
          <p:cNvSpPr txBox="1"/>
          <p:nvPr/>
        </p:nvSpPr>
        <p:spPr>
          <a:xfrm>
            <a:off x="8808497" y="3040904"/>
            <a:ext cx="997068" cy="400110"/>
          </a:xfrm>
          <a:prstGeom prst="rect">
            <a:avLst/>
          </a:prstGeom>
          <a:noFill/>
        </p:spPr>
        <p:txBody>
          <a:bodyPr wrap="none" rtlCol="0">
            <a:spAutoFit/>
          </a:bodyPr>
          <a:lstStyle/>
          <a:p>
            <a:r>
              <a:rPr lang="en-AU" sz="2000" dirty="0" smtClean="0"/>
              <a:t>Trachea</a:t>
            </a:r>
            <a:endParaRPr lang="en-AU" sz="2000" dirty="0"/>
          </a:p>
        </p:txBody>
      </p:sp>
      <p:sp>
        <p:nvSpPr>
          <p:cNvPr id="17" name="TextBox 16"/>
          <p:cNvSpPr txBox="1"/>
          <p:nvPr/>
        </p:nvSpPr>
        <p:spPr>
          <a:xfrm>
            <a:off x="9109517" y="3642686"/>
            <a:ext cx="1158394" cy="400110"/>
          </a:xfrm>
          <a:prstGeom prst="rect">
            <a:avLst/>
          </a:prstGeom>
          <a:noFill/>
        </p:spPr>
        <p:txBody>
          <a:bodyPr wrap="none" rtlCol="0">
            <a:spAutoFit/>
          </a:bodyPr>
          <a:lstStyle/>
          <a:p>
            <a:r>
              <a:rPr lang="en-AU" sz="2000" dirty="0" smtClean="0"/>
              <a:t>Bronchus</a:t>
            </a:r>
            <a:endParaRPr lang="en-AU" sz="2000" dirty="0"/>
          </a:p>
        </p:txBody>
      </p:sp>
      <p:sp>
        <p:nvSpPr>
          <p:cNvPr id="18" name="TextBox 17"/>
          <p:cNvSpPr txBox="1"/>
          <p:nvPr/>
        </p:nvSpPr>
        <p:spPr>
          <a:xfrm>
            <a:off x="5053692" y="4136592"/>
            <a:ext cx="681597" cy="400110"/>
          </a:xfrm>
          <a:prstGeom prst="rect">
            <a:avLst/>
          </a:prstGeom>
          <a:noFill/>
        </p:spPr>
        <p:txBody>
          <a:bodyPr wrap="none" rtlCol="0">
            <a:spAutoFit/>
          </a:bodyPr>
          <a:lstStyle/>
          <a:p>
            <a:r>
              <a:rPr lang="en-AU" sz="2000" dirty="0" smtClean="0"/>
              <a:t>Lung</a:t>
            </a:r>
            <a:endParaRPr lang="en-AU" sz="2000" dirty="0"/>
          </a:p>
        </p:txBody>
      </p:sp>
      <p:sp>
        <p:nvSpPr>
          <p:cNvPr id="19" name="TextBox 18"/>
          <p:cNvSpPr txBox="1"/>
          <p:nvPr/>
        </p:nvSpPr>
        <p:spPr>
          <a:xfrm>
            <a:off x="9238876" y="4482272"/>
            <a:ext cx="887487" cy="400110"/>
          </a:xfrm>
          <a:prstGeom prst="rect">
            <a:avLst/>
          </a:prstGeom>
          <a:noFill/>
        </p:spPr>
        <p:txBody>
          <a:bodyPr wrap="none" rtlCol="0">
            <a:spAutoFit/>
          </a:bodyPr>
          <a:lstStyle/>
          <a:p>
            <a:r>
              <a:rPr lang="en-AU" sz="2000" dirty="0" smtClean="0"/>
              <a:t>Alveoli</a:t>
            </a:r>
            <a:endParaRPr lang="en-AU" sz="2000" dirty="0"/>
          </a:p>
        </p:txBody>
      </p:sp>
      <p:sp>
        <p:nvSpPr>
          <p:cNvPr id="20" name="TextBox 19"/>
          <p:cNvSpPr txBox="1"/>
          <p:nvPr/>
        </p:nvSpPr>
        <p:spPr>
          <a:xfrm>
            <a:off x="8309969" y="2231656"/>
            <a:ext cx="1170705" cy="400110"/>
          </a:xfrm>
          <a:prstGeom prst="rect">
            <a:avLst/>
          </a:prstGeom>
          <a:noFill/>
        </p:spPr>
        <p:txBody>
          <a:bodyPr wrap="none" rtlCol="0">
            <a:spAutoFit/>
          </a:bodyPr>
          <a:lstStyle/>
          <a:p>
            <a:r>
              <a:rPr lang="en-AU" sz="2000" dirty="0" smtClean="0"/>
              <a:t>Epiglottis</a:t>
            </a:r>
            <a:endParaRPr lang="en-AU" sz="2000" dirty="0"/>
          </a:p>
        </p:txBody>
      </p:sp>
      <p:sp>
        <p:nvSpPr>
          <p:cNvPr id="21" name="TextBox 20"/>
          <p:cNvSpPr txBox="1"/>
          <p:nvPr/>
        </p:nvSpPr>
        <p:spPr>
          <a:xfrm>
            <a:off x="5117491" y="4476770"/>
            <a:ext cx="630622" cy="400110"/>
          </a:xfrm>
          <a:prstGeom prst="rect">
            <a:avLst/>
          </a:prstGeom>
          <a:noFill/>
        </p:spPr>
        <p:txBody>
          <a:bodyPr wrap="none" rtlCol="0">
            <a:spAutoFit/>
          </a:bodyPr>
          <a:lstStyle/>
          <a:p>
            <a:r>
              <a:rPr lang="en-AU" sz="2000" dirty="0" smtClean="0"/>
              <a:t>Ribs</a:t>
            </a:r>
            <a:endParaRPr lang="en-AU" sz="2000" dirty="0"/>
          </a:p>
        </p:txBody>
      </p:sp>
      <p:sp>
        <p:nvSpPr>
          <p:cNvPr id="22" name="TextBox 21"/>
          <p:cNvSpPr txBox="1"/>
          <p:nvPr/>
        </p:nvSpPr>
        <p:spPr>
          <a:xfrm>
            <a:off x="6842323" y="5053430"/>
            <a:ext cx="1354025" cy="400110"/>
          </a:xfrm>
          <a:prstGeom prst="rect">
            <a:avLst/>
          </a:prstGeom>
          <a:noFill/>
        </p:spPr>
        <p:txBody>
          <a:bodyPr wrap="none" rtlCol="0">
            <a:spAutoFit/>
          </a:bodyPr>
          <a:lstStyle/>
          <a:p>
            <a:r>
              <a:rPr lang="en-AU" sz="2000" dirty="0" smtClean="0"/>
              <a:t>Diaphragm</a:t>
            </a:r>
            <a:endParaRPr lang="en-AU" sz="2000" dirty="0"/>
          </a:p>
        </p:txBody>
      </p:sp>
      <p:sp>
        <p:nvSpPr>
          <p:cNvPr id="23" name="TextBox 22"/>
          <p:cNvSpPr txBox="1"/>
          <p:nvPr/>
        </p:nvSpPr>
        <p:spPr>
          <a:xfrm>
            <a:off x="9192767" y="3957024"/>
            <a:ext cx="1293729" cy="646331"/>
          </a:xfrm>
          <a:prstGeom prst="rect">
            <a:avLst/>
          </a:prstGeom>
          <a:noFill/>
        </p:spPr>
        <p:txBody>
          <a:bodyPr wrap="square" rtlCol="0">
            <a:spAutoFit/>
          </a:bodyPr>
          <a:lstStyle/>
          <a:p>
            <a:r>
              <a:rPr lang="en-AU" dirty="0" smtClean="0"/>
              <a:t>Intercostal Muscles</a:t>
            </a:r>
            <a:endParaRPr lang="en-AU" dirty="0"/>
          </a:p>
        </p:txBody>
      </p:sp>
    </p:spTree>
    <p:extLst>
      <p:ext uri="{BB962C8B-B14F-4D97-AF65-F5344CB8AC3E}">
        <p14:creationId xmlns:p14="http://schemas.microsoft.com/office/powerpoint/2010/main" val="424667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3" name="TextBox 2"/>
          <p:cNvSpPr txBox="1"/>
          <p:nvPr/>
        </p:nvSpPr>
        <p:spPr>
          <a:xfrm>
            <a:off x="0" y="732982"/>
            <a:ext cx="11813557" cy="954107"/>
          </a:xfrm>
          <a:prstGeom prst="rect">
            <a:avLst/>
          </a:prstGeom>
          <a:noFill/>
        </p:spPr>
        <p:txBody>
          <a:bodyPr wrap="square" rtlCol="0">
            <a:spAutoFit/>
          </a:bodyPr>
          <a:lstStyle/>
          <a:p>
            <a:r>
              <a:rPr lang="en-AU" sz="2800" dirty="0" smtClean="0"/>
              <a:t>Put the organs of the respiratory tract in the correct order.</a:t>
            </a:r>
          </a:p>
          <a:p>
            <a:r>
              <a:rPr lang="en-AU" sz="2800" dirty="0" smtClean="0"/>
              <a:t>Bronchiole, nasal cavity, alveoli, trachea, pharynx, bronchus</a:t>
            </a:r>
          </a:p>
        </p:txBody>
      </p:sp>
      <p:sp>
        <p:nvSpPr>
          <p:cNvPr id="5" name="TextBox 4"/>
          <p:cNvSpPr txBox="1"/>
          <p:nvPr/>
        </p:nvSpPr>
        <p:spPr>
          <a:xfrm>
            <a:off x="0" y="1823891"/>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6" name="TextBox 5"/>
          <p:cNvSpPr txBox="1"/>
          <p:nvPr/>
        </p:nvSpPr>
        <p:spPr>
          <a:xfrm>
            <a:off x="-1" y="2408666"/>
            <a:ext cx="11445343" cy="954107"/>
          </a:xfrm>
          <a:prstGeom prst="rect">
            <a:avLst/>
          </a:prstGeom>
          <a:noFill/>
        </p:spPr>
        <p:txBody>
          <a:bodyPr wrap="square" rtlCol="0">
            <a:spAutoFit/>
          </a:bodyPr>
          <a:lstStyle/>
          <a:p>
            <a:r>
              <a:rPr lang="en-AU" sz="2800" dirty="0" smtClean="0"/>
              <a:t>The intercostal muscles and the diaphragm are not part of the respiratory tract, but have a role in breathing.  What is their role?</a:t>
            </a:r>
          </a:p>
        </p:txBody>
      </p:sp>
      <p:sp>
        <p:nvSpPr>
          <p:cNvPr id="7" name="TextBox 6"/>
          <p:cNvSpPr txBox="1"/>
          <p:nvPr/>
        </p:nvSpPr>
        <p:spPr>
          <a:xfrm>
            <a:off x="-1" y="3930463"/>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8" name="TextBox 7"/>
          <p:cNvSpPr txBox="1"/>
          <p:nvPr/>
        </p:nvSpPr>
        <p:spPr>
          <a:xfrm>
            <a:off x="-2" y="4515238"/>
            <a:ext cx="9034820" cy="954107"/>
          </a:xfrm>
          <a:prstGeom prst="rect">
            <a:avLst/>
          </a:prstGeom>
          <a:noFill/>
        </p:spPr>
        <p:txBody>
          <a:bodyPr wrap="square" rtlCol="0">
            <a:spAutoFit/>
          </a:bodyPr>
          <a:lstStyle/>
          <a:p>
            <a:r>
              <a:rPr lang="en-AU" sz="2800" dirty="0" smtClean="0"/>
              <a:t>What role do the alveoli and blood vessels play in the respiratory system?</a:t>
            </a:r>
          </a:p>
        </p:txBody>
      </p:sp>
    </p:spTree>
    <p:extLst>
      <p:ext uri="{BB962C8B-B14F-4D97-AF65-F5344CB8AC3E}">
        <p14:creationId xmlns:p14="http://schemas.microsoft.com/office/powerpoint/2010/main" val="11697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animBg="1"/>
      <p:bldP spid="6" grpId="0"/>
      <p:bldP spid="7"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Breathing and Gas Exchange</a:t>
            </a:r>
            <a:endParaRPr lang="en-AU" dirty="0"/>
          </a:p>
        </p:txBody>
      </p:sp>
    </p:spTree>
    <p:extLst>
      <p:ext uri="{BB962C8B-B14F-4D97-AF65-F5344CB8AC3E}">
        <p14:creationId xmlns:p14="http://schemas.microsoft.com/office/powerpoint/2010/main" val="596131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342993" y="1172022"/>
            <a:ext cx="3926639" cy="4417469"/>
          </a:xfrm>
          <a:prstGeom prst="rect">
            <a:avLst/>
          </a:prstGeom>
        </p:spPr>
      </p:pic>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64" name="Table 63"/>
          <p:cNvGraphicFramePr>
            <a:graphicFrameLocks noGrp="1"/>
          </p:cNvGraphicFramePr>
          <p:nvPr>
            <p:extLst/>
          </p:nvPr>
        </p:nvGraphicFramePr>
        <p:xfrm>
          <a:off x="7331022" y="165761"/>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1</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forms a cage around the lungs?</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5" name="Table 64"/>
          <p:cNvGraphicFramePr>
            <a:graphicFrameLocks noGrp="1"/>
          </p:cNvGraphicFramePr>
          <p:nvPr>
            <p:extLst/>
          </p:nvPr>
        </p:nvGraphicFramePr>
        <p:xfrm>
          <a:off x="445167" y="4950620"/>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Where would you find intercostal muscles?</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6" name="Table 65"/>
          <p:cNvGraphicFramePr>
            <a:graphicFrameLocks noGrp="1"/>
          </p:cNvGraphicFramePr>
          <p:nvPr>
            <p:extLst/>
          </p:nvPr>
        </p:nvGraphicFramePr>
        <p:xfrm>
          <a:off x="3467520" y="4950620"/>
          <a:ext cx="2773677" cy="73660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diaphragm?</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710015" y="5589491"/>
          <a:ext cx="2191300" cy="1010920"/>
        </p:xfrm>
        <a:graphic>
          <a:graphicData uri="http://schemas.openxmlformats.org/drawingml/2006/table">
            <a:tbl>
              <a:tblPr firstRow="1" bandRow="1">
                <a:tableStyleId>{F5AB1C69-6EDB-4FF4-983F-18BD219EF322}</a:tableStyleId>
              </a:tblPr>
              <a:tblGrid>
                <a:gridCol w="2191300">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Inhale:</a:t>
                      </a:r>
                      <a:r>
                        <a:rPr lang="en-AU" sz="1800" b="0" u="none" baseline="0" dirty="0" smtClean="0">
                          <a:latin typeface="+mn-lt"/>
                          <a:cs typeface="Arial" panose="020B0604020202020204" pitchFamily="34" charset="0"/>
                        </a:rPr>
                        <a:t>  breathe in</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Exhale:  breathe out</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
        <p:nvSpPr>
          <p:cNvPr id="13" name="TextBox 12"/>
          <p:cNvSpPr txBox="1"/>
          <p:nvPr/>
        </p:nvSpPr>
        <p:spPr>
          <a:xfrm>
            <a:off x="6925821" y="2000109"/>
            <a:ext cx="1417439" cy="400110"/>
          </a:xfrm>
          <a:prstGeom prst="rect">
            <a:avLst/>
          </a:prstGeom>
          <a:noFill/>
        </p:spPr>
        <p:txBody>
          <a:bodyPr wrap="none" rtlCol="0">
            <a:spAutoFit/>
          </a:bodyPr>
          <a:lstStyle/>
          <a:p>
            <a:r>
              <a:rPr lang="en-AU" sz="2000" dirty="0" smtClean="0"/>
              <a:t>Nasal cavity</a:t>
            </a:r>
            <a:endParaRPr lang="en-AU" sz="2000" dirty="0"/>
          </a:p>
        </p:txBody>
      </p:sp>
      <p:sp>
        <p:nvSpPr>
          <p:cNvPr id="14" name="TextBox 13"/>
          <p:cNvSpPr txBox="1"/>
          <p:nvPr/>
        </p:nvSpPr>
        <p:spPr>
          <a:xfrm>
            <a:off x="10329610" y="2496102"/>
            <a:ext cx="1025152" cy="400110"/>
          </a:xfrm>
          <a:prstGeom prst="rect">
            <a:avLst/>
          </a:prstGeom>
          <a:noFill/>
        </p:spPr>
        <p:txBody>
          <a:bodyPr wrap="none" rtlCol="0">
            <a:spAutoFit/>
          </a:bodyPr>
          <a:lstStyle/>
          <a:p>
            <a:r>
              <a:rPr lang="en-AU" sz="2000" dirty="0" smtClean="0"/>
              <a:t>Pharynx</a:t>
            </a:r>
            <a:endParaRPr lang="en-AU" sz="2000" dirty="0"/>
          </a:p>
        </p:txBody>
      </p:sp>
      <p:sp>
        <p:nvSpPr>
          <p:cNvPr id="15" name="TextBox 14"/>
          <p:cNvSpPr txBox="1"/>
          <p:nvPr/>
        </p:nvSpPr>
        <p:spPr>
          <a:xfrm>
            <a:off x="7693842" y="2705624"/>
            <a:ext cx="864852" cy="400110"/>
          </a:xfrm>
          <a:prstGeom prst="rect">
            <a:avLst/>
          </a:prstGeom>
          <a:noFill/>
        </p:spPr>
        <p:txBody>
          <a:bodyPr wrap="none" rtlCol="0">
            <a:spAutoFit/>
          </a:bodyPr>
          <a:lstStyle/>
          <a:p>
            <a:r>
              <a:rPr lang="en-AU" sz="2000" dirty="0" smtClean="0"/>
              <a:t>Larynx</a:t>
            </a:r>
            <a:endParaRPr lang="en-AU" sz="2000" dirty="0"/>
          </a:p>
        </p:txBody>
      </p:sp>
      <p:sp>
        <p:nvSpPr>
          <p:cNvPr id="16" name="TextBox 15"/>
          <p:cNvSpPr txBox="1"/>
          <p:nvPr/>
        </p:nvSpPr>
        <p:spPr>
          <a:xfrm>
            <a:off x="10603227" y="3040904"/>
            <a:ext cx="997068" cy="400110"/>
          </a:xfrm>
          <a:prstGeom prst="rect">
            <a:avLst/>
          </a:prstGeom>
          <a:noFill/>
        </p:spPr>
        <p:txBody>
          <a:bodyPr wrap="none" rtlCol="0">
            <a:spAutoFit/>
          </a:bodyPr>
          <a:lstStyle/>
          <a:p>
            <a:r>
              <a:rPr lang="en-AU" sz="2000" dirty="0" smtClean="0"/>
              <a:t>Trachea</a:t>
            </a:r>
            <a:endParaRPr lang="en-AU" sz="2000" dirty="0"/>
          </a:p>
        </p:txBody>
      </p:sp>
      <p:sp>
        <p:nvSpPr>
          <p:cNvPr id="17" name="TextBox 16"/>
          <p:cNvSpPr txBox="1"/>
          <p:nvPr/>
        </p:nvSpPr>
        <p:spPr>
          <a:xfrm>
            <a:off x="10904247" y="3642686"/>
            <a:ext cx="1158394" cy="400110"/>
          </a:xfrm>
          <a:prstGeom prst="rect">
            <a:avLst/>
          </a:prstGeom>
          <a:noFill/>
        </p:spPr>
        <p:txBody>
          <a:bodyPr wrap="none" rtlCol="0">
            <a:spAutoFit/>
          </a:bodyPr>
          <a:lstStyle/>
          <a:p>
            <a:r>
              <a:rPr lang="en-AU" sz="2000" dirty="0" smtClean="0"/>
              <a:t>Bronchus</a:t>
            </a:r>
            <a:endParaRPr lang="en-AU" sz="2000" dirty="0"/>
          </a:p>
        </p:txBody>
      </p:sp>
      <p:sp>
        <p:nvSpPr>
          <p:cNvPr id="18" name="TextBox 17"/>
          <p:cNvSpPr txBox="1"/>
          <p:nvPr/>
        </p:nvSpPr>
        <p:spPr>
          <a:xfrm>
            <a:off x="6848422" y="4136592"/>
            <a:ext cx="681597" cy="400110"/>
          </a:xfrm>
          <a:prstGeom prst="rect">
            <a:avLst/>
          </a:prstGeom>
          <a:noFill/>
        </p:spPr>
        <p:txBody>
          <a:bodyPr wrap="none" rtlCol="0">
            <a:spAutoFit/>
          </a:bodyPr>
          <a:lstStyle/>
          <a:p>
            <a:r>
              <a:rPr lang="en-AU" sz="2000" dirty="0" smtClean="0"/>
              <a:t>Lung</a:t>
            </a:r>
            <a:endParaRPr lang="en-AU" sz="2000" dirty="0"/>
          </a:p>
        </p:txBody>
      </p:sp>
      <p:sp>
        <p:nvSpPr>
          <p:cNvPr id="19" name="TextBox 18"/>
          <p:cNvSpPr txBox="1"/>
          <p:nvPr/>
        </p:nvSpPr>
        <p:spPr>
          <a:xfrm>
            <a:off x="11033606" y="4482272"/>
            <a:ext cx="887487" cy="400110"/>
          </a:xfrm>
          <a:prstGeom prst="rect">
            <a:avLst/>
          </a:prstGeom>
          <a:noFill/>
        </p:spPr>
        <p:txBody>
          <a:bodyPr wrap="none" rtlCol="0">
            <a:spAutoFit/>
          </a:bodyPr>
          <a:lstStyle/>
          <a:p>
            <a:r>
              <a:rPr lang="en-AU" sz="2000" dirty="0" smtClean="0"/>
              <a:t>Alveoli</a:t>
            </a:r>
            <a:endParaRPr lang="en-AU" sz="2000" dirty="0"/>
          </a:p>
        </p:txBody>
      </p:sp>
      <p:sp>
        <p:nvSpPr>
          <p:cNvPr id="20" name="TextBox 19"/>
          <p:cNvSpPr txBox="1"/>
          <p:nvPr/>
        </p:nvSpPr>
        <p:spPr>
          <a:xfrm>
            <a:off x="10104699" y="2231656"/>
            <a:ext cx="1170705" cy="400110"/>
          </a:xfrm>
          <a:prstGeom prst="rect">
            <a:avLst/>
          </a:prstGeom>
          <a:noFill/>
        </p:spPr>
        <p:txBody>
          <a:bodyPr wrap="none" rtlCol="0">
            <a:spAutoFit/>
          </a:bodyPr>
          <a:lstStyle/>
          <a:p>
            <a:r>
              <a:rPr lang="en-AU" sz="2000" b="1" dirty="0" smtClean="0"/>
              <a:t>Epiglottis</a:t>
            </a:r>
            <a:endParaRPr lang="en-AU" sz="2000" b="1" dirty="0"/>
          </a:p>
        </p:txBody>
      </p:sp>
      <p:sp>
        <p:nvSpPr>
          <p:cNvPr id="21" name="TextBox 20"/>
          <p:cNvSpPr txBox="1"/>
          <p:nvPr/>
        </p:nvSpPr>
        <p:spPr>
          <a:xfrm>
            <a:off x="6912221" y="4476770"/>
            <a:ext cx="630622" cy="400110"/>
          </a:xfrm>
          <a:prstGeom prst="rect">
            <a:avLst/>
          </a:prstGeom>
          <a:noFill/>
        </p:spPr>
        <p:txBody>
          <a:bodyPr wrap="none" rtlCol="0">
            <a:spAutoFit/>
          </a:bodyPr>
          <a:lstStyle/>
          <a:p>
            <a:r>
              <a:rPr lang="en-AU" sz="2000" b="1" dirty="0" smtClean="0"/>
              <a:t>Ribs</a:t>
            </a:r>
            <a:endParaRPr lang="en-AU" sz="2000" b="1" dirty="0"/>
          </a:p>
        </p:txBody>
      </p:sp>
      <p:sp>
        <p:nvSpPr>
          <p:cNvPr id="22" name="TextBox 21"/>
          <p:cNvSpPr txBox="1"/>
          <p:nvPr/>
        </p:nvSpPr>
        <p:spPr>
          <a:xfrm>
            <a:off x="8637053" y="5053430"/>
            <a:ext cx="1354025" cy="400110"/>
          </a:xfrm>
          <a:prstGeom prst="rect">
            <a:avLst/>
          </a:prstGeom>
          <a:noFill/>
        </p:spPr>
        <p:txBody>
          <a:bodyPr wrap="none" rtlCol="0">
            <a:spAutoFit/>
          </a:bodyPr>
          <a:lstStyle/>
          <a:p>
            <a:r>
              <a:rPr lang="en-AU" sz="2000" b="1" dirty="0" smtClean="0"/>
              <a:t>Diaphragm</a:t>
            </a:r>
            <a:endParaRPr lang="en-AU" sz="2000" b="1" dirty="0"/>
          </a:p>
        </p:txBody>
      </p:sp>
      <p:sp>
        <p:nvSpPr>
          <p:cNvPr id="23" name="TextBox 22"/>
          <p:cNvSpPr txBox="1"/>
          <p:nvPr/>
        </p:nvSpPr>
        <p:spPr>
          <a:xfrm>
            <a:off x="10953430" y="3957024"/>
            <a:ext cx="1293729" cy="646331"/>
          </a:xfrm>
          <a:prstGeom prst="rect">
            <a:avLst/>
          </a:prstGeom>
          <a:noFill/>
        </p:spPr>
        <p:txBody>
          <a:bodyPr wrap="square" rtlCol="0">
            <a:spAutoFit/>
          </a:bodyPr>
          <a:lstStyle/>
          <a:p>
            <a:r>
              <a:rPr lang="en-AU" b="1" dirty="0" smtClean="0"/>
              <a:t>Intercostal Muscles</a:t>
            </a:r>
            <a:endParaRPr lang="en-AU" b="1" dirty="0"/>
          </a:p>
        </p:txBody>
      </p:sp>
      <p:sp>
        <p:nvSpPr>
          <p:cNvPr id="2" name="TextBox 1"/>
          <p:cNvSpPr txBox="1"/>
          <p:nvPr/>
        </p:nvSpPr>
        <p:spPr>
          <a:xfrm>
            <a:off x="201954" y="1121963"/>
            <a:ext cx="7055909" cy="3416320"/>
          </a:xfrm>
          <a:prstGeom prst="rect">
            <a:avLst/>
          </a:prstGeom>
          <a:noFill/>
        </p:spPr>
        <p:txBody>
          <a:bodyPr wrap="square" rtlCol="0">
            <a:spAutoFit/>
          </a:bodyPr>
          <a:lstStyle/>
          <a:p>
            <a:r>
              <a:rPr lang="en-AU" sz="2700" b="1" dirty="0" smtClean="0"/>
              <a:t>The Respiratory System – Support Organs</a:t>
            </a:r>
          </a:p>
          <a:p>
            <a:pPr marL="457200" indent="-457200">
              <a:buFont typeface="Arial" panose="020B0604020202020204" pitchFamily="34" charset="0"/>
              <a:buChar char="•"/>
            </a:pPr>
            <a:r>
              <a:rPr lang="en-AU" sz="2700" dirty="0" smtClean="0"/>
              <a:t>The </a:t>
            </a:r>
            <a:r>
              <a:rPr lang="en-AU" sz="2700" b="1" dirty="0" smtClean="0"/>
              <a:t>ribs</a:t>
            </a:r>
            <a:r>
              <a:rPr lang="en-AU" sz="2700" dirty="0" smtClean="0"/>
              <a:t> form a protective cage around the lungs.</a:t>
            </a:r>
            <a:endParaRPr lang="en-AU" sz="2700" b="1" dirty="0" smtClean="0"/>
          </a:p>
          <a:p>
            <a:pPr marL="457200" indent="-457200">
              <a:buFont typeface="Arial" panose="020B0604020202020204" pitchFamily="34" charset="0"/>
              <a:buChar char="•"/>
            </a:pPr>
            <a:r>
              <a:rPr lang="en-AU" sz="2700" dirty="0" smtClean="0"/>
              <a:t>The </a:t>
            </a:r>
            <a:r>
              <a:rPr lang="en-AU" sz="2700" b="1" dirty="0" smtClean="0"/>
              <a:t>intercostal muscles</a:t>
            </a:r>
            <a:r>
              <a:rPr lang="en-AU" sz="2700" dirty="0" smtClean="0"/>
              <a:t> are muscles between the ribs that help us breathe.</a:t>
            </a:r>
          </a:p>
          <a:p>
            <a:pPr marL="457200" indent="-457200">
              <a:buFont typeface="Arial" panose="020B0604020202020204" pitchFamily="34" charset="0"/>
              <a:buChar char="•"/>
            </a:pPr>
            <a:r>
              <a:rPr lang="en-AU" sz="2700" dirty="0" smtClean="0"/>
              <a:t>The </a:t>
            </a:r>
            <a:r>
              <a:rPr lang="en-AU" sz="2700" b="1" dirty="0" smtClean="0"/>
              <a:t>diaphragm</a:t>
            </a:r>
            <a:r>
              <a:rPr lang="en-AU" sz="2700" dirty="0" smtClean="0"/>
              <a:t> is a sheet of muscle that is attached to the ribs.</a:t>
            </a:r>
            <a:endParaRPr lang="en-AU" sz="2700" dirty="0"/>
          </a:p>
          <a:p>
            <a:pPr marL="457200" indent="-457200">
              <a:buFont typeface="Arial" panose="020B0604020202020204" pitchFamily="34" charset="0"/>
              <a:buChar char="•"/>
            </a:pPr>
            <a:endParaRPr lang="en-AU" sz="2700" dirty="0" smtClean="0"/>
          </a:p>
        </p:txBody>
      </p:sp>
    </p:spTree>
    <p:extLst>
      <p:ext uri="{BB962C8B-B14F-4D97-AF65-F5344CB8AC3E}">
        <p14:creationId xmlns:p14="http://schemas.microsoft.com/office/powerpoint/2010/main" val="229316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310182"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a:t>
            </a:r>
            <a:endParaRPr lang="en-AU" sz="3200" dirty="0"/>
          </a:p>
        </p:txBody>
      </p:sp>
      <p:sp>
        <p:nvSpPr>
          <p:cNvPr id="2" name="TextBox 1"/>
          <p:cNvSpPr txBox="1"/>
          <p:nvPr/>
        </p:nvSpPr>
        <p:spPr>
          <a:xfrm>
            <a:off x="201954" y="1121963"/>
            <a:ext cx="5415075" cy="3831818"/>
          </a:xfrm>
          <a:prstGeom prst="rect">
            <a:avLst/>
          </a:prstGeom>
          <a:noFill/>
        </p:spPr>
        <p:txBody>
          <a:bodyPr wrap="square" rtlCol="0">
            <a:spAutoFit/>
          </a:bodyPr>
          <a:lstStyle/>
          <a:p>
            <a:r>
              <a:rPr lang="en-AU" sz="2700" b="1" dirty="0" smtClean="0"/>
              <a:t>The Function of Organs in the Respiratory System</a:t>
            </a:r>
          </a:p>
          <a:p>
            <a:pPr marL="457200" indent="-457200">
              <a:buFont typeface="Arial" panose="020B0604020202020204" pitchFamily="34" charset="0"/>
              <a:buChar char="•"/>
            </a:pPr>
            <a:r>
              <a:rPr lang="en-AU" sz="2700" dirty="0" smtClean="0"/>
              <a:t>The </a:t>
            </a:r>
            <a:r>
              <a:rPr lang="en-AU" sz="2700" b="1" dirty="0" smtClean="0"/>
              <a:t>alveoli </a:t>
            </a:r>
            <a:r>
              <a:rPr lang="en-AU" sz="2700" dirty="0" smtClean="0"/>
              <a:t>exchange oxygen and carbon dioxide.</a:t>
            </a:r>
          </a:p>
          <a:p>
            <a:pPr marL="457200" indent="-457200">
              <a:buFont typeface="Arial" panose="020B0604020202020204" pitchFamily="34" charset="0"/>
              <a:buChar char="•"/>
            </a:pPr>
            <a:r>
              <a:rPr lang="en-AU" sz="2700" dirty="0" smtClean="0"/>
              <a:t>They are surrounded by a mesh of tiny blood vessels.</a:t>
            </a:r>
          </a:p>
          <a:p>
            <a:pPr marL="457200" indent="-457200">
              <a:buFont typeface="Arial" panose="020B0604020202020204" pitchFamily="34" charset="0"/>
              <a:buChar char="•"/>
            </a:pPr>
            <a:r>
              <a:rPr lang="en-AU" sz="2700" dirty="0" smtClean="0"/>
              <a:t>Oxygen moves into the blood and carbon dioxide moves out of the blood.</a:t>
            </a:r>
          </a:p>
        </p:txBody>
      </p:sp>
      <p:graphicFrame>
        <p:nvGraphicFramePr>
          <p:cNvPr id="10" name="Table 9"/>
          <p:cNvGraphicFramePr>
            <a:graphicFrameLocks noGrp="1"/>
          </p:cNvGraphicFramePr>
          <p:nvPr>
            <p:extLst/>
          </p:nvPr>
        </p:nvGraphicFramePr>
        <p:xfrm>
          <a:off x="4024532" y="152664"/>
          <a:ext cx="2469207" cy="1005840"/>
        </p:xfrm>
        <a:graphic>
          <a:graphicData uri="http://schemas.openxmlformats.org/drawingml/2006/table">
            <a:tbl>
              <a:tblPr firstRow="1" bandRow="1">
                <a:tableStyleId>{93296810-A885-4BE3-A3E7-6D5BEEA58F35}</a:tableStyleId>
              </a:tblPr>
              <a:tblGrid>
                <a:gridCol w="2469207">
                  <a:extLst>
                    <a:ext uri="{9D8B030D-6E8A-4147-A177-3AD203B41FA5}">
                      <a16:colId xmlns:a16="http://schemas.microsoft.com/office/drawing/2014/main" xmlns="" val="20000"/>
                    </a:ext>
                  </a:extLst>
                </a:gridCol>
              </a:tblGrid>
              <a:tr h="33569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function of the alveoli?</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4" name="Table 63"/>
          <p:cNvGraphicFramePr>
            <a:graphicFrameLocks noGrp="1"/>
          </p:cNvGraphicFramePr>
          <p:nvPr>
            <p:extLst/>
          </p:nvPr>
        </p:nvGraphicFramePr>
        <p:xfrm>
          <a:off x="6739500" y="148208"/>
          <a:ext cx="2341172" cy="1005840"/>
        </p:xfrm>
        <a:graphic>
          <a:graphicData uri="http://schemas.openxmlformats.org/drawingml/2006/table">
            <a:tbl>
              <a:tblPr firstRow="1" bandRow="1">
                <a:tableStyleId>{93296810-A885-4BE3-A3E7-6D5BEEA58F35}</a:tableStyleId>
              </a:tblPr>
              <a:tblGrid>
                <a:gridCol w="2341172">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surrounds each alveolus?</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5" name="Table 64"/>
          <p:cNvGraphicFramePr>
            <a:graphicFrameLocks noGrp="1"/>
          </p:cNvGraphicFramePr>
          <p:nvPr>
            <p:extLst/>
          </p:nvPr>
        </p:nvGraphicFramePr>
        <p:xfrm>
          <a:off x="9299513" y="148208"/>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role does blood play in gas exchange?</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710015" y="5589491"/>
          <a:ext cx="2191300" cy="1010920"/>
        </p:xfrm>
        <a:graphic>
          <a:graphicData uri="http://schemas.openxmlformats.org/drawingml/2006/table">
            <a:tbl>
              <a:tblPr firstRow="1" bandRow="1">
                <a:tableStyleId>{F5AB1C69-6EDB-4FF4-983F-18BD219EF322}</a:tableStyleId>
              </a:tblPr>
              <a:tblGrid>
                <a:gridCol w="2191300">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Inhale:</a:t>
                      </a:r>
                      <a:r>
                        <a:rPr lang="en-AU" sz="1800" b="0" u="none" baseline="0" dirty="0" smtClean="0">
                          <a:latin typeface="+mn-lt"/>
                          <a:cs typeface="Arial" panose="020B0604020202020204" pitchFamily="34" charset="0"/>
                        </a:rPr>
                        <a:t>  breathe in</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Exhale:  breathe out</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pic>
        <p:nvPicPr>
          <p:cNvPr id="1026" name="Picture 2" descr="Bronchiole and alveolar sac with blood supply showing oxygen/carbon dioxide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258" y="1446828"/>
            <a:ext cx="4272398" cy="397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0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nvPr>
        </p:nvGraphicFramePr>
        <p:xfrm>
          <a:off x="8585791" y="292658"/>
          <a:ext cx="3374176" cy="1554480"/>
        </p:xfrm>
        <a:graphic>
          <a:graphicData uri="http://schemas.openxmlformats.org/drawingml/2006/table">
            <a:tbl>
              <a:tblPr firstRow="1" bandRow="1">
                <a:tableStyleId>{93296810-A885-4BE3-A3E7-6D5BEEA58F35}</a:tableStyleId>
              </a:tblPr>
              <a:tblGrid>
                <a:gridCol w="3374176">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dirty="0" smtClean="0"/>
                        <a:t>Which of the 7</a:t>
                      </a:r>
                      <a:r>
                        <a:rPr lang="en-AU" baseline="0" dirty="0" smtClean="0"/>
                        <a:t> characteristics does the musculoskeletal system allow the human body to perform?</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nvPr>
        </p:nvGraphicFramePr>
        <p:xfrm>
          <a:off x="8585791" y="2002137"/>
          <a:ext cx="3374176" cy="1005840"/>
        </p:xfrm>
        <a:graphic>
          <a:graphicData uri="http://schemas.openxmlformats.org/drawingml/2006/table">
            <a:tbl>
              <a:tblPr firstRow="1" bandRow="1">
                <a:tableStyleId>{93296810-A885-4BE3-A3E7-6D5BEEA58F35}</a:tableStyleId>
              </a:tblPr>
              <a:tblGrid>
                <a:gridCol w="3374176">
                  <a:extLst>
                    <a:ext uri="{9D8B030D-6E8A-4147-A177-3AD203B41FA5}">
                      <a16:colId xmlns:a16="http://schemas.microsoft.com/office/drawing/2014/main" xmlns="" val="20000"/>
                    </a:ext>
                  </a:extLst>
                </a:gridCol>
              </a:tblGrid>
              <a:tr h="353527">
                <a:tc>
                  <a:txBody>
                    <a:bodyPr/>
                    <a:lstStyle/>
                    <a:p>
                      <a:r>
                        <a:rPr lang="en-AU" dirty="0" smtClean="0"/>
                        <a:t>CFU 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The stomach and intestines are part of which system?</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8585791" y="3162976"/>
          <a:ext cx="3374176" cy="1280160"/>
        </p:xfrm>
        <a:graphic>
          <a:graphicData uri="http://schemas.openxmlformats.org/drawingml/2006/table">
            <a:tbl>
              <a:tblPr firstRow="1" bandRow="1">
                <a:tableStyleId>{93296810-A885-4BE3-A3E7-6D5BEEA58F35}</a:tableStyleId>
              </a:tblPr>
              <a:tblGrid>
                <a:gridCol w="3374176">
                  <a:extLst>
                    <a:ext uri="{9D8B030D-6E8A-4147-A177-3AD203B41FA5}">
                      <a16:colId xmlns:a16="http://schemas.microsoft.com/office/drawing/2014/main" xmlns="" val="20000"/>
                    </a:ext>
                  </a:extLst>
                </a:gridCol>
              </a:tblGrid>
              <a:tr h="353527">
                <a:tc>
                  <a:txBody>
                    <a:bodyPr/>
                    <a:lstStyle/>
                    <a:p>
                      <a:r>
                        <a:rPr lang="en-AU" dirty="0"/>
                        <a:t>CFU 3</a:t>
                      </a:r>
                    </a:p>
                  </a:txBody>
                  <a:tcPr>
                    <a:solidFill>
                      <a:srgbClr val="00B050"/>
                    </a:solidFill>
                  </a:tcPr>
                </a:tc>
                <a:extLst>
                  <a:ext uri="{0D108BD9-81ED-4DB2-BD59-A6C34878D82A}">
                    <a16:rowId xmlns:a16="http://schemas.microsoft.com/office/drawing/2014/main" xmlns="" val="10000"/>
                  </a:ext>
                </a:extLst>
              </a:tr>
              <a:tr h="370840">
                <a:tc>
                  <a:txBody>
                    <a:bodyPr/>
                    <a:lstStyle/>
                    <a:p>
                      <a:r>
                        <a:rPr lang="en-AU" dirty="0" smtClean="0"/>
                        <a:t>Other than the excretory system, which other</a:t>
                      </a:r>
                      <a:r>
                        <a:rPr lang="en-AU" baseline="0" dirty="0" smtClean="0"/>
                        <a:t> system is involved in excreting waste?</a:t>
                      </a:r>
                      <a:endParaRPr lang="en-AU" dirty="0"/>
                    </a:p>
                  </a:txBody>
                  <a:tcPr/>
                </a:tc>
                <a:extLst>
                  <a:ext uri="{0D108BD9-81ED-4DB2-BD59-A6C34878D82A}">
                    <a16:rowId xmlns:a16="http://schemas.microsoft.com/office/drawing/2014/main" xmlns="" val="10001"/>
                  </a:ext>
                </a:extLst>
              </a:tr>
            </a:tbl>
          </a:graphicData>
        </a:graphic>
      </p:graphicFrame>
      <p:sp>
        <p:nvSpPr>
          <p:cNvPr id="2" name="TextBox 1"/>
          <p:cNvSpPr txBox="1"/>
          <p:nvPr/>
        </p:nvSpPr>
        <p:spPr>
          <a:xfrm>
            <a:off x="40927" y="989691"/>
            <a:ext cx="11217413" cy="5493812"/>
          </a:xfrm>
          <a:prstGeom prst="rect">
            <a:avLst/>
          </a:prstGeom>
          <a:noFill/>
        </p:spPr>
        <p:txBody>
          <a:bodyPr wrap="square" rtlCol="0">
            <a:spAutoFit/>
          </a:bodyPr>
          <a:lstStyle/>
          <a:p>
            <a:r>
              <a:rPr lang="en-AU" sz="2700" b="1" dirty="0" smtClean="0"/>
              <a:t>Organ Systems</a:t>
            </a:r>
          </a:p>
          <a:p>
            <a:r>
              <a:rPr lang="en-AU" sz="2700" dirty="0" smtClean="0"/>
              <a:t>Each organ system has one or more functions</a:t>
            </a:r>
          </a:p>
          <a:p>
            <a:r>
              <a:rPr lang="en-AU" sz="2700" dirty="0" smtClean="0"/>
              <a:t>One organ might belong to multiple systems </a:t>
            </a:r>
            <a:endParaRPr lang="en-AU" sz="2700" dirty="0"/>
          </a:p>
          <a:p>
            <a:endParaRPr lang="en-AU" sz="2700" dirty="0" smtClean="0"/>
          </a:p>
          <a:p>
            <a:r>
              <a:rPr lang="en-AU" sz="2700" b="1" dirty="0" smtClean="0"/>
              <a:t>Digestive system </a:t>
            </a:r>
            <a:r>
              <a:rPr lang="en-AU" sz="2700" dirty="0" smtClean="0"/>
              <a:t>– breaks down food for nutrients</a:t>
            </a:r>
          </a:p>
          <a:p>
            <a:endParaRPr lang="en-AU" sz="2700" dirty="0"/>
          </a:p>
          <a:p>
            <a:r>
              <a:rPr lang="en-AU" sz="2700" b="1" dirty="0"/>
              <a:t>Respiratory system </a:t>
            </a:r>
            <a:r>
              <a:rPr lang="en-AU" sz="2700" dirty="0"/>
              <a:t>– supplies the body with </a:t>
            </a:r>
            <a:r>
              <a:rPr lang="en-AU" sz="2700" dirty="0" smtClean="0"/>
              <a:t>oxygen</a:t>
            </a:r>
          </a:p>
          <a:p>
            <a:endParaRPr lang="en-AU" sz="2700" dirty="0"/>
          </a:p>
          <a:p>
            <a:r>
              <a:rPr lang="en-AU" sz="2700" b="1" dirty="0"/>
              <a:t>Excretory system </a:t>
            </a:r>
            <a:r>
              <a:rPr lang="en-AU" sz="2700" dirty="0"/>
              <a:t>- removes waste from the body</a:t>
            </a:r>
            <a:endParaRPr lang="en-AU" sz="2700" b="1" dirty="0"/>
          </a:p>
          <a:p>
            <a:endParaRPr lang="en-AU" sz="2700" dirty="0"/>
          </a:p>
          <a:p>
            <a:r>
              <a:rPr lang="en-AU" sz="2700" b="1" dirty="0" smtClean="0"/>
              <a:t>Musculoskeletal system </a:t>
            </a:r>
            <a:r>
              <a:rPr lang="en-AU" sz="2700" dirty="0" smtClean="0"/>
              <a:t>– gives the body structure and allows it to move.</a:t>
            </a:r>
            <a:endParaRPr lang="en-AU" sz="2700" dirty="0"/>
          </a:p>
          <a:p>
            <a:endParaRPr lang="en-AU" sz="2700" dirty="0"/>
          </a:p>
          <a:p>
            <a:r>
              <a:rPr lang="en-AU" sz="2700" b="1" dirty="0" smtClean="0"/>
              <a:t>Circulatory system </a:t>
            </a:r>
            <a:r>
              <a:rPr lang="en-AU" sz="2700" dirty="0" smtClean="0"/>
              <a:t>– carries oxygen, nutrients and waste around the body</a:t>
            </a:r>
          </a:p>
        </p:txBody>
      </p:sp>
      <p:graphicFrame>
        <p:nvGraphicFramePr>
          <p:cNvPr id="7" name="Table 6"/>
          <p:cNvGraphicFramePr>
            <a:graphicFrameLocks noGrp="1"/>
          </p:cNvGraphicFramePr>
          <p:nvPr>
            <p:extLst/>
          </p:nvPr>
        </p:nvGraphicFramePr>
        <p:xfrm>
          <a:off x="6898113" y="282288"/>
          <a:ext cx="1613249" cy="2382520"/>
        </p:xfrm>
        <a:graphic>
          <a:graphicData uri="http://schemas.openxmlformats.org/drawingml/2006/table">
            <a:tbl>
              <a:tblPr firstRow="1" bandRow="1">
                <a:tableStyleId>{F5AB1C69-6EDB-4FF4-983F-18BD219EF322}</a:tableStyleId>
              </a:tblPr>
              <a:tblGrid>
                <a:gridCol w="1613249">
                  <a:extLst>
                    <a:ext uri="{9D8B030D-6E8A-4147-A177-3AD203B41FA5}">
                      <a16:colId xmlns:a16="http://schemas.microsoft.com/office/drawing/2014/main" xmlns="" val="20000"/>
                    </a:ext>
                  </a:extLst>
                </a:gridCol>
              </a:tblGrid>
              <a:tr h="370840">
                <a:tc>
                  <a:txBody>
                    <a:bodyPr/>
                    <a:lstStyle/>
                    <a:p>
                      <a:r>
                        <a:rPr lang="en-AU" dirty="0"/>
                        <a:t>Reminder</a:t>
                      </a:r>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1" u="none" dirty="0" smtClean="0">
                          <a:latin typeface="+mn-lt"/>
                          <a:cs typeface="Arial" panose="020B0604020202020204" pitchFamily="34" charset="0"/>
                        </a:rPr>
                        <a:t>M</a:t>
                      </a:r>
                      <a:r>
                        <a:rPr lang="en-AU" sz="1800" u="none" dirty="0" smtClean="0">
                          <a:latin typeface="+mn-lt"/>
                          <a:cs typeface="Arial" panose="020B0604020202020204" pitchFamily="34" charset="0"/>
                        </a:rPr>
                        <a:t>ove</a:t>
                      </a:r>
                      <a:endParaRPr lang="en-AU" sz="1800" u="none" dirty="0">
                        <a:latin typeface="+mn-lt"/>
                        <a:cs typeface="Arial" panose="020B0604020202020204" pitchFamily="34" charset="0"/>
                      </a:endParaRPr>
                    </a:p>
                    <a:p>
                      <a:pPr marL="0" indent="0">
                        <a:lnSpc>
                          <a:spcPct val="100000"/>
                        </a:lnSpc>
                        <a:buFont typeface="Arial" panose="020B0604020202020204" pitchFamily="34" charset="0"/>
                        <a:buNone/>
                      </a:pPr>
                      <a:r>
                        <a:rPr lang="en-AU" sz="1800" b="1" u="none" dirty="0" smtClean="0">
                          <a:latin typeface="+mn-lt"/>
                          <a:cs typeface="Arial" panose="020B0604020202020204" pitchFamily="34" charset="0"/>
                        </a:rPr>
                        <a:t>R</a:t>
                      </a:r>
                      <a:r>
                        <a:rPr lang="en-AU" sz="1800" u="none" dirty="0" smtClean="0">
                          <a:latin typeface="+mn-lt"/>
                          <a:cs typeface="Arial" panose="020B0604020202020204" pitchFamily="34" charset="0"/>
                        </a:rPr>
                        <a:t>espond</a:t>
                      </a:r>
                      <a:endParaRPr lang="en-AU" sz="1800" u="none" dirty="0">
                        <a:latin typeface="+mn-lt"/>
                        <a:cs typeface="Arial" panose="020B0604020202020204" pitchFamily="34" charset="0"/>
                      </a:endParaRPr>
                    </a:p>
                    <a:p>
                      <a:pPr marL="0" indent="0">
                        <a:lnSpc>
                          <a:spcPct val="100000"/>
                        </a:lnSpc>
                        <a:buFont typeface="Arial" panose="020B0604020202020204" pitchFamily="34" charset="0"/>
                        <a:buNone/>
                      </a:pPr>
                      <a:r>
                        <a:rPr lang="en-AU" sz="1800" b="1" u="none" dirty="0" smtClean="0">
                          <a:latin typeface="+mn-lt"/>
                          <a:cs typeface="Arial" panose="020B0604020202020204" pitchFamily="34" charset="0"/>
                        </a:rPr>
                        <a:t>G</a:t>
                      </a:r>
                      <a:r>
                        <a:rPr lang="en-AU" sz="1800" u="none" dirty="0" smtClean="0">
                          <a:latin typeface="+mn-lt"/>
                          <a:cs typeface="Arial" panose="020B0604020202020204" pitchFamily="34" charset="0"/>
                        </a:rPr>
                        <a:t>row</a:t>
                      </a:r>
                      <a:endParaRPr lang="en-AU" sz="1800" u="none" dirty="0">
                        <a:latin typeface="+mn-lt"/>
                        <a:cs typeface="Arial" panose="020B0604020202020204" pitchFamily="34" charset="0"/>
                      </a:endParaRPr>
                    </a:p>
                    <a:p>
                      <a:pPr marL="0" indent="0">
                        <a:lnSpc>
                          <a:spcPct val="100000"/>
                        </a:lnSpc>
                        <a:buFont typeface="Arial" panose="020B0604020202020204" pitchFamily="34" charset="0"/>
                        <a:buNone/>
                      </a:pPr>
                      <a:r>
                        <a:rPr lang="en-AU" sz="1800" b="1" u="none" dirty="0" smtClean="0">
                          <a:latin typeface="+mn-lt"/>
                          <a:cs typeface="Arial" panose="020B0604020202020204" pitchFamily="34" charset="0"/>
                        </a:rPr>
                        <a:t>R</a:t>
                      </a:r>
                      <a:r>
                        <a:rPr lang="en-AU" sz="1800" u="none" dirty="0" smtClean="0">
                          <a:latin typeface="+mn-lt"/>
                          <a:cs typeface="Arial" panose="020B0604020202020204" pitchFamily="34" charset="0"/>
                        </a:rPr>
                        <a:t>eproduce</a:t>
                      </a:r>
                      <a:endParaRPr lang="en-AU" sz="1800" u="none" dirty="0">
                        <a:latin typeface="+mn-lt"/>
                        <a:cs typeface="Arial" panose="020B0604020202020204" pitchFamily="34" charset="0"/>
                      </a:endParaRPr>
                    </a:p>
                    <a:p>
                      <a:pPr marL="0" indent="0">
                        <a:lnSpc>
                          <a:spcPct val="100000"/>
                        </a:lnSpc>
                        <a:buFont typeface="Arial" panose="020B0604020202020204" pitchFamily="34" charset="0"/>
                        <a:buNone/>
                      </a:pPr>
                      <a:r>
                        <a:rPr lang="en-AU" sz="1800" b="1" u="none" dirty="0" smtClean="0">
                          <a:latin typeface="+mn-lt"/>
                          <a:cs typeface="Arial" panose="020B0604020202020204" pitchFamily="34" charset="0"/>
                        </a:rPr>
                        <a:t>E</a:t>
                      </a:r>
                      <a:r>
                        <a:rPr lang="en-AU" sz="1800" u="none" dirty="0" smtClean="0">
                          <a:latin typeface="+mn-lt"/>
                          <a:cs typeface="Arial" panose="020B0604020202020204" pitchFamily="34" charset="0"/>
                        </a:rPr>
                        <a:t>xcrete waste</a:t>
                      </a:r>
                      <a:endParaRPr lang="en-AU" sz="1800" u="none" dirty="0">
                        <a:latin typeface="+mn-lt"/>
                        <a:cs typeface="Arial" panose="020B0604020202020204" pitchFamily="34" charset="0"/>
                      </a:endParaRPr>
                    </a:p>
                    <a:p>
                      <a:pPr marL="0" indent="0">
                        <a:lnSpc>
                          <a:spcPct val="100000"/>
                        </a:lnSpc>
                        <a:buFont typeface="Arial" panose="020B0604020202020204" pitchFamily="34" charset="0"/>
                        <a:buNone/>
                      </a:pPr>
                      <a:r>
                        <a:rPr lang="en-AU" sz="1800" b="1" u="none" dirty="0">
                          <a:latin typeface="+mn-lt"/>
                          <a:cs typeface="Arial" panose="020B0604020202020204" pitchFamily="34" charset="0"/>
                        </a:rPr>
                        <a:t>E</a:t>
                      </a:r>
                      <a:r>
                        <a:rPr lang="en-AU" sz="1800" u="none" dirty="0">
                          <a:latin typeface="+mn-lt"/>
                          <a:cs typeface="Arial" panose="020B0604020202020204" pitchFamily="34" charset="0"/>
                        </a:rPr>
                        <a:t>xchange </a:t>
                      </a:r>
                      <a:r>
                        <a:rPr lang="en-AU" sz="1800" u="none" dirty="0" smtClean="0">
                          <a:latin typeface="+mn-lt"/>
                          <a:cs typeface="Arial" panose="020B0604020202020204" pitchFamily="34" charset="0"/>
                        </a:rPr>
                        <a:t>gases</a:t>
                      </a:r>
                      <a:endParaRPr lang="en-AU" sz="1800" u="none" dirty="0">
                        <a:latin typeface="+mn-lt"/>
                        <a:cs typeface="Arial" panose="020B0604020202020204" pitchFamily="34" charset="0"/>
                      </a:endParaRPr>
                    </a:p>
                    <a:p>
                      <a:pPr marL="0" indent="0">
                        <a:lnSpc>
                          <a:spcPct val="100000"/>
                        </a:lnSpc>
                        <a:buFont typeface="Arial" panose="020B0604020202020204" pitchFamily="34" charset="0"/>
                        <a:buNone/>
                      </a:pPr>
                      <a:r>
                        <a:rPr lang="en-AU" sz="1800" b="1" u="none" dirty="0" smtClean="0">
                          <a:latin typeface="+mn-lt"/>
                          <a:cs typeface="Arial" panose="020B0604020202020204" pitchFamily="34" charset="0"/>
                        </a:rPr>
                        <a:t>N</a:t>
                      </a:r>
                      <a:r>
                        <a:rPr lang="en-AU" sz="1800" u="none" dirty="0" smtClean="0">
                          <a:latin typeface="+mn-lt"/>
                          <a:cs typeface="Arial" panose="020B0604020202020204" pitchFamily="34" charset="0"/>
                        </a:rPr>
                        <a:t>utrition</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6812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310182"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a:t>
            </a:r>
            <a:endParaRPr lang="en-AU" sz="3200" dirty="0"/>
          </a:p>
        </p:txBody>
      </p:sp>
      <p:sp>
        <p:nvSpPr>
          <p:cNvPr id="2" name="TextBox 1"/>
          <p:cNvSpPr txBox="1"/>
          <p:nvPr/>
        </p:nvSpPr>
        <p:spPr>
          <a:xfrm>
            <a:off x="201954" y="1121963"/>
            <a:ext cx="6864519" cy="3831818"/>
          </a:xfrm>
          <a:prstGeom prst="rect">
            <a:avLst/>
          </a:prstGeom>
          <a:noFill/>
        </p:spPr>
        <p:txBody>
          <a:bodyPr wrap="square" rtlCol="0">
            <a:spAutoFit/>
          </a:bodyPr>
          <a:lstStyle/>
          <a:p>
            <a:r>
              <a:rPr lang="en-AU" sz="2700" b="1" dirty="0" smtClean="0"/>
              <a:t>Breathing</a:t>
            </a:r>
          </a:p>
          <a:p>
            <a:pPr marL="457200" indent="-457200">
              <a:buFont typeface="Arial" panose="020B0604020202020204" pitchFamily="34" charset="0"/>
              <a:buChar char="•"/>
            </a:pPr>
            <a:r>
              <a:rPr lang="en-AU" sz="2700" dirty="0" smtClean="0"/>
              <a:t>The lungs have no muscles, so cannot move on their own.</a:t>
            </a:r>
          </a:p>
          <a:p>
            <a:pPr marL="457200" indent="-457200">
              <a:buFont typeface="Arial" panose="020B0604020202020204" pitchFamily="34" charset="0"/>
              <a:buChar char="•"/>
            </a:pPr>
            <a:r>
              <a:rPr lang="en-AU" sz="2700" dirty="0" smtClean="0"/>
              <a:t>Breathing occurs when the </a:t>
            </a:r>
            <a:r>
              <a:rPr lang="en-AU" sz="2700" b="1" dirty="0" smtClean="0"/>
              <a:t>diaphragm </a:t>
            </a:r>
            <a:r>
              <a:rPr lang="en-AU" sz="2700" dirty="0" smtClean="0"/>
              <a:t>and</a:t>
            </a:r>
            <a:r>
              <a:rPr lang="en-AU" sz="2700" b="1" dirty="0" smtClean="0"/>
              <a:t> intercostal muscles </a:t>
            </a:r>
            <a:r>
              <a:rPr lang="en-AU" sz="2700" dirty="0" smtClean="0"/>
              <a:t>work together.</a:t>
            </a:r>
            <a:endParaRPr lang="en-AU" sz="2700" b="1" dirty="0" smtClean="0"/>
          </a:p>
          <a:p>
            <a:pPr marL="457200" indent="-457200">
              <a:buFont typeface="Arial" panose="020B0604020202020204" pitchFamily="34" charset="0"/>
              <a:buChar char="•"/>
            </a:pPr>
            <a:r>
              <a:rPr lang="en-AU" sz="2700" dirty="0" smtClean="0"/>
              <a:t>The muscles contract to expand the chest and draw air into the lungs.</a:t>
            </a:r>
          </a:p>
          <a:p>
            <a:pPr marL="457200" indent="-457200">
              <a:buFont typeface="Arial" panose="020B0604020202020204" pitchFamily="34" charset="0"/>
              <a:buChar char="•"/>
            </a:pPr>
            <a:r>
              <a:rPr lang="en-AU" sz="2700" dirty="0" smtClean="0"/>
              <a:t>When the muscles relax, the chest deflates and pushes air out of the lungs.</a:t>
            </a:r>
          </a:p>
        </p:txBody>
      </p:sp>
      <p:graphicFrame>
        <p:nvGraphicFramePr>
          <p:cNvPr id="10" name="Table 9"/>
          <p:cNvGraphicFramePr>
            <a:graphicFrameLocks noGrp="1"/>
          </p:cNvGraphicFramePr>
          <p:nvPr>
            <p:extLst/>
          </p:nvPr>
        </p:nvGraphicFramePr>
        <p:xfrm>
          <a:off x="3602182" y="163040"/>
          <a:ext cx="3464291" cy="1005840"/>
        </p:xfrm>
        <a:graphic>
          <a:graphicData uri="http://schemas.openxmlformats.org/drawingml/2006/table">
            <a:tbl>
              <a:tblPr firstRow="1" bandRow="1">
                <a:tableStyleId>{93296810-A885-4BE3-A3E7-6D5BEEA58F35}</a:tableStyleId>
              </a:tblPr>
              <a:tblGrid>
                <a:gridCol w="3464291">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Why are the lungs unable to move on their own?</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4" name="Table 63"/>
          <p:cNvGraphicFramePr>
            <a:graphicFrameLocks noGrp="1"/>
          </p:cNvGraphicFramePr>
          <p:nvPr>
            <p:extLst/>
          </p:nvPr>
        </p:nvGraphicFramePr>
        <p:xfrm>
          <a:off x="7331022" y="165761"/>
          <a:ext cx="3464440" cy="1005840"/>
        </p:xfrm>
        <a:graphic>
          <a:graphicData uri="http://schemas.openxmlformats.org/drawingml/2006/table">
            <a:tbl>
              <a:tblPr firstRow="1" bandRow="1">
                <a:tableStyleId>{93296810-A885-4BE3-A3E7-6D5BEEA58F35}</a:tableStyleId>
              </a:tblPr>
              <a:tblGrid>
                <a:gridCol w="3464440">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Which muscles work together to allow the body to breathe?</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5" name="Table 64"/>
          <p:cNvGraphicFramePr>
            <a:graphicFrameLocks noGrp="1"/>
          </p:cNvGraphicFramePr>
          <p:nvPr>
            <p:extLst/>
          </p:nvPr>
        </p:nvGraphicFramePr>
        <p:xfrm>
          <a:off x="445167" y="4950620"/>
          <a:ext cx="2773677" cy="128016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is the body able to move air into and out of the lungs?</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710015" y="5589491"/>
          <a:ext cx="2191300" cy="1010920"/>
        </p:xfrm>
        <a:graphic>
          <a:graphicData uri="http://schemas.openxmlformats.org/drawingml/2006/table">
            <a:tbl>
              <a:tblPr firstRow="1" bandRow="1">
                <a:tableStyleId>{F5AB1C69-6EDB-4FF4-983F-18BD219EF322}</a:tableStyleId>
              </a:tblPr>
              <a:tblGrid>
                <a:gridCol w="2191300">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Inhale:</a:t>
                      </a:r>
                      <a:r>
                        <a:rPr lang="en-AU" sz="1800" b="0" u="none" baseline="0" dirty="0" smtClean="0">
                          <a:latin typeface="+mn-lt"/>
                          <a:cs typeface="Arial" panose="020B0604020202020204" pitchFamily="34" charset="0"/>
                        </a:rPr>
                        <a:t>  breathe in</a:t>
                      </a:r>
                    </a:p>
                    <a:p>
                      <a:pPr marL="0" indent="0">
                        <a:lnSpc>
                          <a:spcPct val="100000"/>
                        </a:lnSpc>
                        <a:buFont typeface="Arial" panose="020B0604020202020204" pitchFamily="34" charset="0"/>
                        <a:buNone/>
                      </a:pPr>
                      <a:r>
                        <a:rPr lang="en-AU" sz="1800" b="0" u="none" baseline="0" dirty="0" smtClean="0">
                          <a:latin typeface="+mn-lt"/>
                          <a:cs typeface="Arial" panose="020B0604020202020204" pitchFamily="34" charset="0"/>
                        </a:rPr>
                        <a:t>Exhale:  breathe out</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pic>
        <p:nvPicPr>
          <p:cNvPr id="3" name="Breath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88881" y="1341119"/>
            <a:ext cx="5151585" cy="3225340"/>
          </a:xfrm>
          <a:prstGeom prst="rect">
            <a:avLst/>
          </a:prstGeom>
        </p:spPr>
      </p:pic>
    </p:spTree>
    <p:extLst>
      <p:ext uri="{BB962C8B-B14F-4D97-AF65-F5344CB8AC3E}">
        <p14:creationId xmlns:p14="http://schemas.microsoft.com/office/powerpoint/2010/main" val="267355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3"/>
                </p:tgtEl>
              </p:cMediaNode>
            </p:video>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Problems with the Respiratory System</a:t>
            </a:r>
            <a:endParaRPr lang="en-AU" dirty="0"/>
          </a:p>
        </p:txBody>
      </p:sp>
    </p:spTree>
    <p:extLst>
      <p:ext uri="{BB962C8B-B14F-4D97-AF65-F5344CB8AC3E}">
        <p14:creationId xmlns:p14="http://schemas.microsoft.com/office/powerpoint/2010/main" val="3099474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96721" y="309903"/>
            <a:ext cx="10376079"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Asthma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Asthma is a chronic disease in which the bronchi in the lungs are swollen and tender. In this condition the bronchi react to factors in the environment, known as triggers. Triggers such as tobacco smoke, dust and pollens cause muscles in the walls of the bronchi to contract, making the airways narrow, as shown in Figure 3.1.1. The cell lining of the bronchi produces extra mucus. The mucus reduces the space inside the bronchi even more and the person has difficulty breathing. </a:t>
            </a:r>
            <a:endParaRPr kumimoji="0" lang="en-AU"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When people with asthma feel an attack coming on, they use puffers. The puffer contains chemicals that relax the muscles of the bronchi. This allows the bronchi to open up and the person is able to breathe freely again.</a:t>
            </a:r>
            <a:endParaRPr kumimoji="0" lang="en-AU"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5" name="Picture 1" descr="PS8_PR_3_02_01W"/>
          <p:cNvPicPr>
            <a:picLocks noChangeAspect="1" noChangeArrowheads="1"/>
          </p:cNvPicPr>
          <p:nvPr/>
        </p:nvPicPr>
        <p:blipFill>
          <a:blip r:embed="rId2" cstate="print">
            <a:extLst>
              <a:ext uri="{28A0092B-C50C-407E-A947-70E740481C1C}">
                <a14:useLocalDpi xmlns:a14="http://schemas.microsoft.com/office/drawing/2010/main" val="0"/>
              </a:ext>
            </a:extLst>
          </a:blip>
          <a:srcRect l="9998" t="19997" r="3999" b="19997"/>
          <a:stretch>
            <a:fillRect/>
          </a:stretch>
        </p:blipFill>
        <p:spPr bwMode="auto">
          <a:xfrm>
            <a:off x="3844041" y="3545029"/>
            <a:ext cx="3881438" cy="271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269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0972" y="2220935"/>
            <a:ext cx="2514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3555" y="2030435"/>
            <a:ext cx="2019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486760" y="62876"/>
            <a:ext cx="10324562"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Emphysema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Emphysema is a chronic lung disease in which the bronchi, alveoli and blood capillaries are damaged. Emphysema is usually caused by smoking or long-term exposure to air pollutants (chemicals) and dust.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tissues of healthy bronchi and alveoli are elastic, which means that they are able to stretch and then return to their original shape. When bronchi and alveoli are exposed to pollutants and dust over long periods of time, they lose their ability to stretch. The bronchi become narrow and the alveoli break. Damage to the alveoli creates larger spaces within the lungs. Having large spaces reduces the surface area for gas exchange. The blood capillaries surrounding the alveoli are also damaged and less carbon dioxide and oxygen can be carried to the alveoli and away from them. </a:t>
            </a:r>
            <a:endParaRPr kumimoji="0" lang="en-AU"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4"/>
          <p:cNvSpPr>
            <a:spLocks noChangeArrowheads="1"/>
          </p:cNvSpPr>
          <p:nvPr/>
        </p:nvSpPr>
        <p:spPr bwMode="auto">
          <a:xfrm>
            <a:off x="486760" y="4392635"/>
            <a:ext cx="1104484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2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Alveoli of someone suffering from emphysema		          Alveoli of a healthy person.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People with emphysema become breathless during physical activity and frequently have chest infections. They often have a bluish colour to their skin, especially around their lips. This bluish colour is known as cyanosis and is caused by a lack of oxygen in their blood.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4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Emphysema develops slowly. Damaged alveoli and tissues of the bronchi do not repair themselves so the damage is permanent. A person with advanced emphysema has to breathe hard in an attempt to exhale fully and to get enough air into their lungs. Open your mouth as wide as it can go and then try blowing out a candle or match without making an ‘O’ shape with your lips. It is difficult. This is what breathing is like for people with emphysema, all the time</a:t>
            </a:r>
            <a:r>
              <a:rPr kumimoji="0" lang="en-AU"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AU"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296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3" name="TextBox 2"/>
          <p:cNvSpPr txBox="1"/>
          <p:nvPr/>
        </p:nvSpPr>
        <p:spPr>
          <a:xfrm>
            <a:off x="0" y="732982"/>
            <a:ext cx="4810835" cy="954107"/>
          </a:xfrm>
          <a:prstGeom prst="rect">
            <a:avLst/>
          </a:prstGeom>
          <a:noFill/>
        </p:spPr>
        <p:txBody>
          <a:bodyPr wrap="square" rtlCol="0">
            <a:spAutoFit/>
          </a:bodyPr>
          <a:lstStyle/>
          <a:p>
            <a:r>
              <a:rPr lang="en-AU" sz="2800" dirty="0" smtClean="0"/>
              <a:t>Describe the difference between a tissue and a cell.</a:t>
            </a:r>
          </a:p>
        </p:txBody>
      </p:sp>
      <p:pic>
        <p:nvPicPr>
          <p:cNvPr id="2" name="Picture 1"/>
          <p:cNvPicPr>
            <a:picLocks noChangeAspect="1"/>
          </p:cNvPicPr>
          <p:nvPr/>
        </p:nvPicPr>
        <p:blipFill rotWithShape="1">
          <a:blip r:embed="rId2"/>
          <a:srcRect l="9276" t="13084" r="3100" b="3622"/>
          <a:stretch/>
        </p:blipFill>
        <p:spPr>
          <a:xfrm>
            <a:off x="4517408" y="479916"/>
            <a:ext cx="7192371" cy="2982036"/>
          </a:xfrm>
          <a:prstGeom prst="rect">
            <a:avLst/>
          </a:prstGeom>
        </p:spPr>
      </p:pic>
      <p:sp>
        <p:nvSpPr>
          <p:cNvPr id="5" name="TextBox 4"/>
          <p:cNvSpPr txBox="1"/>
          <p:nvPr/>
        </p:nvSpPr>
        <p:spPr>
          <a:xfrm>
            <a:off x="0" y="1823891"/>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6" name="TextBox 5"/>
          <p:cNvSpPr txBox="1"/>
          <p:nvPr/>
        </p:nvSpPr>
        <p:spPr>
          <a:xfrm>
            <a:off x="-1" y="2408666"/>
            <a:ext cx="4810835" cy="1384995"/>
          </a:xfrm>
          <a:prstGeom prst="rect">
            <a:avLst/>
          </a:prstGeom>
          <a:noFill/>
        </p:spPr>
        <p:txBody>
          <a:bodyPr wrap="square" rtlCol="0">
            <a:spAutoFit/>
          </a:bodyPr>
          <a:lstStyle/>
          <a:p>
            <a:r>
              <a:rPr lang="en-AU" sz="2800" dirty="0" smtClean="0"/>
              <a:t>In the flow chart, how many types of tissue are there in a bladder?</a:t>
            </a:r>
          </a:p>
        </p:txBody>
      </p:sp>
      <p:sp>
        <p:nvSpPr>
          <p:cNvPr id="7" name="TextBox 6"/>
          <p:cNvSpPr txBox="1"/>
          <p:nvPr/>
        </p:nvSpPr>
        <p:spPr>
          <a:xfrm>
            <a:off x="-1" y="3930463"/>
            <a:ext cx="2311405"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8" name="TextBox 7"/>
          <p:cNvSpPr txBox="1"/>
          <p:nvPr/>
        </p:nvSpPr>
        <p:spPr>
          <a:xfrm>
            <a:off x="-2" y="4515238"/>
            <a:ext cx="9034820" cy="1384995"/>
          </a:xfrm>
          <a:prstGeom prst="rect">
            <a:avLst/>
          </a:prstGeom>
          <a:noFill/>
        </p:spPr>
        <p:txBody>
          <a:bodyPr wrap="square" rtlCol="0">
            <a:spAutoFit/>
          </a:bodyPr>
          <a:lstStyle/>
          <a:p>
            <a:r>
              <a:rPr lang="en-AU" sz="2800" dirty="0" smtClean="0"/>
              <a:t>One of the functions of the kidneys is to produce urine.  Which body system are the kidneys part of? Explain your choice.</a:t>
            </a:r>
          </a:p>
        </p:txBody>
      </p:sp>
      <p:graphicFrame>
        <p:nvGraphicFramePr>
          <p:cNvPr id="9" name="Table 8"/>
          <p:cNvGraphicFramePr>
            <a:graphicFrameLocks noGrp="1"/>
          </p:cNvGraphicFramePr>
          <p:nvPr>
            <p:extLst/>
          </p:nvPr>
        </p:nvGraphicFramePr>
        <p:xfrm>
          <a:off x="9874174" y="4607730"/>
          <a:ext cx="1835605" cy="1833880"/>
        </p:xfrm>
        <a:graphic>
          <a:graphicData uri="http://schemas.openxmlformats.org/drawingml/2006/table">
            <a:tbl>
              <a:tblPr firstRow="1" bandRow="1">
                <a:tableStyleId>{F5AB1C69-6EDB-4FF4-983F-18BD219EF322}</a:tableStyleId>
              </a:tblPr>
              <a:tblGrid>
                <a:gridCol w="1835605">
                  <a:extLst>
                    <a:ext uri="{9D8B030D-6E8A-4147-A177-3AD203B41FA5}">
                      <a16:colId xmlns:a16="http://schemas.microsoft.com/office/drawing/2014/main" xmlns="" val="20000"/>
                    </a:ext>
                  </a:extLst>
                </a:gridCol>
              </a:tblGrid>
              <a:tr h="370840">
                <a:tc>
                  <a:txBody>
                    <a:bodyPr/>
                    <a:lstStyle/>
                    <a:p>
                      <a:r>
                        <a:rPr lang="en-AU" dirty="0" smtClean="0"/>
                        <a:t>Body Systems</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Digestive</a:t>
                      </a:r>
                    </a:p>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Respiratory</a:t>
                      </a:r>
                    </a:p>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Excretory</a:t>
                      </a:r>
                    </a:p>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Circulatory</a:t>
                      </a:r>
                    </a:p>
                    <a:p>
                      <a:pPr marL="0" indent="0">
                        <a:lnSpc>
                          <a:spcPct val="100000"/>
                        </a:lnSpc>
                        <a:buFont typeface="Arial" panose="020B0604020202020204" pitchFamily="34" charset="0"/>
                        <a:buNone/>
                      </a:pPr>
                      <a:r>
                        <a:rPr lang="en-AU" sz="1800" u="none" dirty="0" smtClean="0">
                          <a:latin typeface="+mn-lt"/>
                          <a:cs typeface="Arial" panose="020B0604020202020204" pitchFamily="34" charset="0"/>
                        </a:rPr>
                        <a:t>Musculoskeletal</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16789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animBg="1"/>
      <p:bldP spid="6" grpId="0"/>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895468"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Independent Practice</a:t>
            </a:r>
            <a:endParaRPr lang="en-AU" sz="3200" dirty="0"/>
          </a:p>
        </p:txBody>
      </p:sp>
      <p:sp>
        <p:nvSpPr>
          <p:cNvPr id="3" name="TextBox 2"/>
          <p:cNvSpPr txBox="1"/>
          <p:nvPr/>
        </p:nvSpPr>
        <p:spPr>
          <a:xfrm>
            <a:off x="8250864" y="1206110"/>
            <a:ext cx="3209989" cy="1384995"/>
          </a:xfrm>
          <a:prstGeom prst="rect">
            <a:avLst/>
          </a:prstGeom>
          <a:noFill/>
        </p:spPr>
        <p:txBody>
          <a:bodyPr wrap="square" rtlCol="0">
            <a:spAutoFit/>
          </a:bodyPr>
          <a:lstStyle/>
          <a:p>
            <a:r>
              <a:rPr lang="en-AU" sz="2800" i="1" dirty="0" smtClean="0"/>
              <a:t>Copy the table into your workbook or on your device.</a:t>
            </a:r>
            <a:endParaRPr lang="en-AU" sz="2800" i="1" dirty="0"/>
          </a:p>
        </p:txBody>
      </p:sp>
      <p:graphicFrame>
        <p:nvGraphicFramePr>
          <p:cNvPr id="2" name="Table 1"/>
          <p:cNvGraphicFramePr>
            <a:graphicFrameLocks noGrp="1"/>
          </p:cNvGraphicFramePr>
          <p:nvPr>
            <p:extLst/>
          </p:nvPr>
        </p:nvGraphicFramePr>
        <p:xfrm>
          <a:off x="271130" y="967561"/>
          <a:ext cx="7798983" cy="5598044"/>
        </p:xfrm>
        <a:graphic>
          <a:graphicData uri="http://schemas.openxmlformats.org/drawingml/2006/table">
            <a:tbl>
              <a:tblPr firstRow="1" firstCol="1" bandRow="1">
                <a:tableStyleId>{5C22544A-7EE6-4342-B048-85BDC9FD1C3A}</a:tableStyleId>
              </a:tblPr>
              <a:tblGrid>
                <a:gridCol w="2599391">
                  <a:extLst>
                    <a:ext uri="{9D8B030D-6E8A-4147-A177-3AD203B41FA5}">
                      <a16:colId xmlns:a16="http://schemas.microsoft.com/office/drawing/2014/main" xmlns="" val="4194532094"/>
                    </a:ext>
                  </a:extLst>
                </a:gridCol>
                <a:gridCol w="2599391">
                  <a:extLst>
                    <a:ext uri="{9D8B030D-6E8A-4147-A177-3AD203B41FA5}">
                      <a16:colId xmlns:a16="http://schemas.microsoft.com/office/drawing/2014/main" xmlns="" val="1034790694"/>
                    </a:ext>
                  </a:extLst>
                </a:gridCol>
                <a:gridCol w="2600201">
                  <a:extLst>
                    <a:ext uri="{9D8B030D-6E8A-4147-A177-3AD203B41FA5}">
                      <a16:colId xmlns:a16="http://schemas.microsoft.com/office/drawing/2014/main" xmlns="" val="531534855"/>
                    </a:ext>
                  </a:extLst>
                </a:gridCol>
              </a:tblGrid>
              <a:tr h="865756">
                <a:tc>
                  <a:txBody>
                    <a:bodyPr/>
                    <a:lstStyle/>
                    <a:p>
                      <a:pPr algn="ctr">
                        <a:lnSpc>
                          <a:spcPct val="107000"/>
                        </a:lnSpc>
                        <a:spcAft>
                          <a:spcPts val="0"/>
                        </a:spcAft>
                      </a:pPr>
                      <a:r>
                        <a:rPr lang="en-AU" sz="1400">
                          <a:effectLst/>
                        </a:rPr>
                        <a:t>System</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dirty="0">
                          <a:effectLst/>
                        </a:rPr>
                        <a:t>Organs in the system</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dirty="0">
                          <a:effectLst/>
                        </a:rPr>
                        <a:t>Characteristics of living things this system links to</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836353235"/>
                  </a:ext>
                </a:extLst>
              </a:tr>
              <a:tr h="865756">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Mouth, stomach, intestines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041283010"/>
                  </a:ext>
                </a:extLst>
              </a:tr>
              <a:tr h="423088">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Lungs, nose, trachea</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548731756"/>
                  </a:ext>
                </a:extLst>
              </a:tr>
              <a:tr h="423088">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Muscles, bones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033165641"/>
                  </a:ext>
                </a:extLst>
              </a:tr>
              <a:tr h="423088">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Heart, veins, arteries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534510496"/>
                  </a:ext>
                </a:extLst>
              </a:tr>
              <a:tr h="865756">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Kidneys, bladder, skin, lungs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723936173"/>
                  </a:ext>
                </a:extLst>
              </a:tr>
              <a:tr h="865756">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Ovaries, penis, uterus, testes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754981586"/>
                  </a:ext>
                </a:extLst>
              </a:tr>
              <a:tr h="865756">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Brain, eyes, ear, skin, nerves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dirty="0">
                          <a:effectLst/>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7457952"/>
                  </a:ext>
                </a:extLst>
              </a:tr>
            </a:tbl>
          </a:graphicData>
        </a:graphic>
      </p:graphicFrame>
    </p:spTree>
    <p:extLst>
      <p:ext uri="{BB962C8B-B14F-4D97-AF65-F5344CB8AC3E}">
        <p14:creationId xmlns:p14="http://schemas.microsoft.com/office/powerpoint/2010/main" val="209066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The Digestive System</a:t>
            </a:r>
            <a:endParaRPr lang="en-AU" dirty="0"/>
          </a:p>
        </p:txBody>
      </p:sp>
    </p:spTree>
    <p:extLst>
      <p:ext uri="{BB962C8B-B14F-4D97-AF65-F5344CB8AC3E}">
        <p14:creationId xmlns:p14="http://schemas.microsoft.com/office/powerpoint/2010/main" val="3105491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46507" y="5178464"/>
            <a:ext cx="3333750" cy="1485900"/>
          </a:xfrm>
          <a:prstGeom prst="rect">
            <a:avLst/>
          </a:prstGeom>
        </p:spPr>
      </p:pic>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nvPr>
        </p:nvGraphicFramePr>
        <p:xfrm>
          <a:off x="9354003" y="292658"/>
          <a:ext cx="2605964" cy="73660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digestion?</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 name="Table 5"/>
          <p:cNvGraphicFramePr>
            <a:graphicFrameLocks noGrp="1"/>
          </p:cNvGraphicFramePr>
          <p:nvPr>
            <p:extLst/>
          </p:nvPr>
        </p:nvGraphicFramePr>
        <p:xfrm>
          <a:off x="9354003" y="1183103"/>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2</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are the two types of digestion?</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nvPr>
        </p:nvGraphicFramePr>
        <p:xfrm>
          <a:off x="9354003" y="2330039"/>
          <a:ext cx="2605964" cy="73660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3</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are enzymes?</a:t>
                      </a:r>
                      <a:endParaRPr lang="en-AU" dirty="0"/>
                    </a:p>
                  </a:txBody>
                  <a:tcPr/>
                </a:tc>
                <a:extLst>
                  <a:ext uri="{0D108BD9-81ED-4DB2-BD59-A6C34878D82A}">
                    <a16:rowId xmlns:a16="http://schemas.microsoft.com/office/drawing/2014/main" xmlns="" val="10001"/>
                  </a:ext>
                </a:extLst>
              </a:tr>
            </a:tbl>
          </a:graphicData>
        </a:graphic>
      </p:graphicFrame>
      <p:sp>
        <p:nvSpPr>
          <p:cNvPr id="2" name="TextBox 1"/>
          <p:cNvSpPr txBox="1"/>
          <p:nvPr/>
        </p:nvSpPr>
        <p:spPr>
          <a:xfrm>
            <a:off x="302931" y="970498"/>
            <a:ext cx="8779361" cy="5693866"/>
          </a:xfrm>
          <a:prstGeom prst="rect">
            <a:avLst/>
          </a:prstGeom>
          <a:noFill/>
        </p:spPr>
        <p:txBody>
          <a:bodyPr wrap="square" rtlCol="0">
            <a:spAutoFit/>
          </a:bodyPr>
          <a:lstStyle/>
          <a:p>
            <a:r>
              <a:rPr lang="en-AU" sz="2800" b="1" dirty="0" smtClean="0"/>
              <a:t>What is the function of the digestive system</a:t>
            </a:r>
          </a:p>
          <a:p>
            <a:pPr marL="457200" indent="-457200">
              <a:buFont typeface="Arial" panose="020B0604020202020204" pitchFamily="34" charset="0"/>
              <a:buChar char="•"/>
            </a:pPr>
            <a:r>
              <a:rPr lang="en-AU" sz="2800" dirty="0" smtClean="0"/>
              <a:t>Digestion is the process of breaking down food and drink so their nutrients can be absorbed into </a:t>
            </a:r>
            <a:br>
              <a:rPr lang="en-AU" sz="2800" dirty="0" smtClean="0"/>
            </a:br>
            <a:r>
              <a:rPr lang="en-AU" sz="2800" dirty="0" smtClean="0"/>
              <a:t>the body.</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smtClean="0"/>
              <a:t>There are </a:t>
            </a:r>
            <a:r>
              <a:rPr lang="en-AU" sz="2800" b="1" dirty="0" smtClean="0"/>
              <a:t>two</a:t>
            </a:r>
            <a:r>
              <a:rPr lang="en-AU" sz="2800" dirty="0" smtClean="0"/>
              <a:t> types of digestion:</a:t>
            </a:r>
          </a:p>
          <a:p>
            <a:pPr marL="914400" lvl="1" indent="-457200">
              <a:buFont typeface="Arial" panose="020B0604020202020204" pitchFamily="34" charset="0"/>
              <a:buChar char="•"/>
            </a:pPr>
            <a:r>
              <a:rPr lang="en-AU" sz="2800" b="1" dirty="0" smtClean="0"/>
              <a:t>Physical </a:t>
            </a:r>
            <a:r>
              <a:rPr lang="en-AU" sz="2800" dirty="0" smtClean="0"/>
              <a:t>digestion is breaking down food into smaller pieces without changing the chemical structure of the food - for </a:t>
            </a:r>
            <a:r>
              <a:rPr lang="en-AU" sz="2800" dirty="0"/>
              <a:t>example </a:t>
            </a:r>
            <a:r>
              <a:rPr lang="en-AU" sz="2800" dirty="0" smtClean="0"/>
              <a:t>chewing. </a:t>
            </a:r>
          </a:p>
          <a:p>
            <a:pPr marL="914400" lvl="1" indent="-457200">
              <a:buFont typeface="Arial" panose="020B0604020202020204" pitchFamily="34" charset="0"/>
              <a:buChar char="•"/>
            </a:pPr>
            <a:r>
              <a:rPr lang="en-AU" sz="2800" b="1" dirty="0" smtClean="0"/>
              <a:t>Chemical </a:t>
            </a:r>
            <a:r>
              <a:rPr lang="en-AU" sz="2800" dirty="0" smtClean="0"/>
              <a:t>digestion uses chemicals (called enzymes) to break down the chemicals in the food – for example breaking starch down into smaller sugars.</a:t>
            </a:r>
          </a:p>
          <a:p>
            <a:pPr marL="457200" indent="-457200">
              <a:buFont typeface="Arial" panose="020B0604020202020204" pitchFamily="34" charset="0"/>
              <a:buChar char="•"/>
            </a:pPr>
            <a:endParaRPr lang="en-AU" sz="2800" b="1" dirty="0" smtClean="0"/>
          </a:p>
        </p:txBody>
      </p:sp>
      <p:pic>
        <p:nvPicPr>
          <p:cNvPr id="5" name="Picture 4"/>
          <p:cNvPicPr>
            <a:picLocks noChangeAspect="1"/>
          </p:cNvPicPr>
          <p:nvPr/>
        </p:nvPicPr>
        <p:blipFill>
          <a:blip r:embed="rId3"/>
          <a:stretch>
            <a:fillRect/>
          </a:stretch>
        </p:blipFill>
        <p:spPr>
          <a:xfrm>
            <a:off x="7247722" y="2362046"/>
            <a:ext cx="1740141" cy="1165894"/>
          </a:xfrm>
          <a:prstGeom prst="rect">
            <a:avLst/>
          </a:prstGeom>
        </p:spPr>
      </p:pic>
      <p:graphicFrame>
        <p:nvGraphicFramePr>
          <p:cNvPr id="25" name="Table 24"/>
          <p:cNvGraphicFramePr>
            <a:graphicFrameLocks noGrp="1"/>
          </p:cNvGraphicFramePr>
          <p:nvPr>
            <p:extLst/>
          </p:nvPr>
        </p:nvGraphicFramePr>
        <p:xfrm>
          <a:off x="9354003" y="3207735"/>
          <a:ext cx="2605964" cy="1280160"/>
        </p:xfrm>
        <a:graphic>
          <a:graphicData uri="http://schemas.openxmlformats.org/drawingml/2006/table">
            <a:tbl>
              <a:tblPr firstRow="1" bandRow="1">
                <a:tableStyleId>{93296810-A885-4BE3-A3E7-6D5BEEA58F35}</a:tableStyleId>
              </a:tblPr>
              <a:tblGrid>
                <a:gridCol w="2605964">
                  <a:extLst>
                    <a:ext uri="{9D8B030D-6E8A-4147-A177-3AD203B41FA5}">
                      <a16:colId xmlns:a16="http://schemas.microsoft.com/office/drawing/2014/main" xmlns="" val="20000"/>
                    </a:ext>
                  </a:extLst>
                </a:gridCol>
              </a:tblGrid>
              <a:tr h="353527">
                <a:tc>
                  <a:txBody>
                    <a:bodyPr/>
                    <a:lstStyle/>
                    <a:p>
                      <a:r>
                        <a:rPr lang="en-AU" dirty="0"/>
                        <a:t>CFU </a:t>
                      </a:r>
                      <a:r>
                        <a:rPr lang="en-AU" dirty="0" smtClean="0"/>
                        <a:t>4</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is physical digestion different to chemical digestion?</a:t>
                      </a:r>
                      <a:endParaRPr lang="en-AU"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4206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201955" y="1121963"/>
            <a:ext cx="7231051" cy="4247317"/>
          </a:xfrm>
          <a:prstGeom prst="rect">
            <a:avLst/>
          </a:prstGeom>
          <a:noFill/>
        </p:spPr>
        <p:txBody>
          <a:bodyPr wrap="square" rtlCol="0">
            <a:spAutoFit/>
          </a:bodyPr>
          <a:lstStyle/>
          <a:p>
            <a:r>
              <a:rPr lang="en-AU" sz="2700" b="1" dirty="0" smtClean="0"/>
              <a:t>The Digestive System – the digestive tract</a:t>
            </a:r>
          </a:p>
          <a:p>
            <a:pPr marL="457200" indent="-457200">
              <a:buFont typeface="Arial" panose="020B0604020202020204" pitchFamily="34" charset="0"/>
              <a:buChar char="•"/>
            </a:pPr>
            <a:r>
              <a:rPr lang="en-AU" sz="2700" dirty="0" smtClean="0"/>
              <a:t>Food passes through several organs as it is digested this is known as the </a:t>
            </a:r>
            <a:r>
              <a:rPr lang="en-AU" sz="2700" b="1" dirty="0" smtClean="0"/>
              <a:t>digestive tract.</a:t>
            </a:r>
          </a:p>
          <a:p>
            <a:pPr marL="457200" indent="-457200">
              <a:buFont typeface="Arial" panose="020B0604020202020204" pitchFamily="34" charset="0"/>
              <a:buChar char="•"/>
            </a:pPr>
            <a:r>
              <a:rPr lang="en-AU" sz="2700" dirty="0" smtClean="0"/>
              <a:t>Food enters through the </a:t>
            </a:r>
            <a:r>
              <a:rPr lang="en-AU" sz="2700" b="1" dirty="0" smtClean="0"/>
              <a:t>mouth</a:t>
            </a:r>
          </a:p>
          <a:p>
            <a:pPr marL="457200" indent="-457200">
              <a:buFont typeface="Arial" panose="020B0604020202020204" pitchFamily="34" charset="0"/>
              <a:buChar char="•"/>
            </a:pPr>
            <a:r>
              <a:rPr lang="en-AU" sz="2700" dirty="0" smtClean="0"/>
              <a:t>through the </a:t>
            </a:r>
            <a:r>
              <a:rPr lang="en-AU" sz="2700" b="1" dirty="0" smtClean="0"/>
              <a:t>oesophagus</a:t>
            </a:r>
            <a:r>
              <a:rPr lang="en-AU" sz="2700" dirty="0" smtClean="0"/>
              <a:t> and into the </a:t>
            </a:r>
            <a:r>
              <a:rPr lang="en-AU" sz="2700" b="1" dirty="0" smtClean="0"/>
              <a:t>stomach</a:t>
            </a:r>
          </a:p>
          <a:p>
            <a:pPr marL="457200" indent="-457200">
              <a:buFont typeface="Arial" panose="020B0604020202020204" pitchFamily="34" charset="0"/>
              <a:buChar char="•"/>
            </a:pPr>
            <a:r>
              <a:rPr lang="en-AU" sz="2700" dirty="0" smtClean="0"/>
              <a:t>This empties into the </a:t>
            </a:r>
            <a:r>
              <a:rPr lang="en-AU" sz="2700" b="1" dirty="0" smtClean="0"/>
              <a:t>small intestine</a:t>
            </a:r>
            <a:endParaRPr lang="en-AU" sz="2700" dirty="0" smtClean="0"/>
          </a:p>
          <a:p>
            <a:pPr marL="457200" indent="-457200">
              <a:buFont typeface="Arial" panose="020B0604020202020204" pitchFamily="34" charset="0"/>
              <a:buChar char="•"/>
            </a:pPr>
            <a:r>
              <a:rPr lang="en-AU" sz="2700" dirty="0" smtClean="0"/>
              <a:t>Then into the </a:t>
            </a:r>
            <a:r>
              <a:rPr lang="en-AU" sz="2700" b="1" dirty="0" smtClean="0"/>
              <a:t>large intestine</a:t>
            </a:r>
          </a:p>
          <a:p>
            <a:pPr marL="457200" indent="-457200">
              <a:buFont typeface="Arial" panose="020B0604020202020204" pitchFamily="34" charset="0"/>
              <a:buChar char="•"/>
            </a:pPr>
            <a:r>
              <a:rPr lang="en-AU" sz="2700" dirty="0" smtClean="0"/>
              <a:t>Lastly, it is stored as faeces in the </a:t>
            </a:r>
            <a:r>
              <a:rPr lang="en-AU" sz="2700" b="1" dirty="0" smtClean="0"/>
              <a:t>rectum</a:t>
            </a:r>
            <a:r>
              <a:rPr lang="en-AU" sz="2700" dirty="0" smtClean="0"/>
              <a:t> before leaving the body through the </a:t>
            </a:r>
            <a:r>
              <a:rPr lang="en-AU" sz="2700" b="1" dirty="0" smtClean="0"/>
              <a:t>anus.</a:t>
            </a:r>
            <a:endParaRPr lang="en-AU" sz="2700" b="1" dirty="0"/>
          </a:p>
          <a:p>
            <a:pPr marL="457200" indent="-457200">
              <a:buFont typeface="Arial" panose="020B0604020202020204" pitchFamily="34" charset="0"/>
              <a:buChar char="•"/>
            </a:pPr>
            <a:endParaRPr lang="en-AU" sz="2700" dirty="0" smtClean="0"/>
          </a:p>
        </p:txBody>
      </p:sp>
      <p:graphicFrame>
        <p:nvGraphicFramePr>
          <p:cNvPr id="10" name="Table 9"/>
          <p:cNvGraphicFramePr>
            <a:graphicFrameLocks noGrp="1"/>
          </p:cNvGraphicFramePr>
          <p:nvPr>
            <p:extLst/>
          </p:nvPr>
        </p:nvGraphicFramePr>
        <p:xfrm>
          <a:off x="4292796" y="163040"/>
          <a:ext cx="2773677" cy="73660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1</a:t>
                      </a:r>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the digestive tract?</a:t>
                      </a:r>
                      <a:endParaRPr lang="en-AU" dirty="0"/>
                    </a:p>
                  </a:txBody>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rotWithShape="1">
          <a:blip r:embed="rId2"/>
          <a:srcRect l="20941" r="32372"/>
          <a:stretch/>
        </p:blipFill>
        <p:spPr>
          <a:xfrm>
            <a:off x="8092767" y="130645"/>
            <a:ext cx="3663196" cy="5884697"/>
          </a:xfrm>
          <a:prstGeom prst="rect">
            <a:avLst/>
          </a:prstGeom>
        </p:spPr>
      </p:pic>
      <p:graphicFrame>
        <p:nvGraphicFramePr>
          <p:cNvPr id="12" name="Table 11"/>
          <p:cNvGraphicFramePr>
            <a:graphicFrameLocks noGrp="1"/>
          </p:cNvGraphicFramePr>
          <p:nvPr>
            <p:extLst/>
          </p:nvPr>
        </p:nvGraphicFramePr>
        <p:xfrm>
          <a:off x="10209048" y="6015342"/>
          <a:ext cx="1835605" cy="741680"/>
        </p:xfrm>
        <a:graphic>
          <a:graphicData uri="http://schemas.openxmlformats.org/drawingml/2006/table">
            <a:tbl>
              <a:tblPr firstRow="1" bandRow="1">
                <a:tableStyleId>{F5AB1C69-6EDB-4FF4-983F-18BD219EF322}</a:tableStyleId>
              </a:tblPr>
              <a:tblGrid>
                <a:gridCol w="1835605">
                  <a:extLst>
                    <a:ext uri="{9D8B030D-6E8A-4147-A177-3AD203B41FA5}">
                      <a16:colId xmlns:a16="http://schemas.microsoft.com/office/drawing/2014/main" xmlns="" val="20000"/>
                    </a:ext>
                  </a:extLst>
                </a:gridCol>
              </a:tblGrid>
              <a:tr h="370840">
                <a:tc>
                  <a:txBody>
                    <a:bodyPr/>
                    <a:lstStyle/>
                    <a:p>
                      <a:r>
                        <a:rPr lang="en-AU" dirty="0" smtClean="0"/>
                        <a:t>Vocabulary</a:t>
                      </a:r>
                      <a:endParaRPr lang="en-AU" dirty="0"/>
                    </a:p>
                  </a:txBody>
                  <a:tcPr/>
                </a:tc>
                <a:extLst>
                  <a:ext uri="{0D108BD9-81ED-4DB2-BD59-A6C34878D82A}">
                    <a16:rowId xmlns:a16="http://schemas.microsoft.com/office/drawing/2014/main" xmlns="" val="10000"/>
                  </a:ext>
                </a:extLst>
              </a:tr>
              <a:tr h="370840">
                <a:tc>
                  <a:txBody>
                    <a:bodyPr/>
                    <a:lstStyle/>
                    <a:p>
                      <a:pPr marL="0" indent="0">
                        <a:lnSpc>
                          <a:spcPct val="100000"/>
                        </a:lnSpc>
                        <a:buFont typeface="Arial" panose="020B0604020202020204" pitchFamily="34" charset="0"/>
                        <a:buNone/>
                      </a:pPr>
                      <a:r>
                        <a:rPr lang="en-AU" sz="1800" b="0" u="none" dirty="0" smtClean="0">
                          <a:latin typeface="+mn-lt"/>
                          <a:cs typeface="Arial" panose="020B0604020202020204" pitchFamily="34" charset="0"/>
                        </a:rPr>
                        <a:t>Faeces:</a:t>
                      </a:r>
                      <a:r>
                        <a:rPr lang="en-AU" sz="1800" b="0" u="none" baseline="0" dirty="0" smtClean="0">
                          <a:latin typeface="+mn-lt"/>
                          <a:cs typeface="Arial" panose="020B0604020202020204" pitchFamily="34" charset="0"/>
                        </a:rPr>
                        <a:t>  poo</a:t>
                      </a:r>
                      <a:endParaRPr lang="en-AU" sz="1800" u="none" dirty="0">
                        <a:latin typeface="+mn-lt"/>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grpSp>
        <p:nvGrpSpPr>
          <p:cNvPr id="56" name="Group 55"/>
          <p:cNvGrpSpPr/>
          <p:nvPr/>
        </p:nvGrpSpPr>
        <p:grpSpPr>
          <a:xfrm>
            <a:off x="7823064" y="1213016"/>
            <a:ext cx="1612473" cy="400110"/>
            <a:chOff x="7823064" y="1213016"/>
            <a:chExt cx="1612473" cy="400110"/>
          </a:xfrm>
        </p:grpSpPr>
        <p:sp>
          <p:nvSpPr>
            <p:cNvPr id="5" name="TextBox 4"/>
            <p:cNvSpPr txBox="1"/>
            <p:nvPr/>
          </p:nvSpPr>
          <p:spPr>
            <a:xfrm>
              <a:off x="7823064" y="1213016"/>
              <a:ext cx="894797" cy="400110"/>
            </a:xfrm>
            <a:prstGeom prst="rect">
              <a:avLst/>
            </a:prstGeom>
            <a:noFill/>
          </p:spPr>
          <p:txBody>
            <a:bodyPr wrap="none" rtlCol="0">
              <a:spAutoFit/>
            </a:bodyPr>
            <a:lstStyle/>
            <a:p>
              <a:r>
                <a:rPr lang="en-AU" sz="2000" dirty="0" smtClean="0"/>
                <a:t>Mouth</a:t>
              </a:r>
              <a:endParaRPr lang="en-AU" dirty="0"/>
            </a:p>
          </p:txBody>
        </p:sp>
        <p:cxnSp>
          <p:nvCxnSpPr>
            <p:cNvPr id="20" name="Straight Connector 19"/>
            <p:cNvCxnSpPr>
              <a:stCxn id="5" idx="3"/>
            </p:cNvCxnSpPr>
            <p:nvPr/>
          </p:nvCxnSpPr>
          <p:spPr>
            <a:xfrm flipV="1">
              <a:off x="8717861" y="1397682"/>
              <a:ext cx="717676" cy="15389"/>
            </a:xfrm>
            <a:prstGeom prst="line">
              <a:avLst/>
            </a:prstGeom>
            <a:ln/>
          </p:spPr>
          <p:style>
            <a:lnRef idx="3">
              <a:schemeClr val="dk1"/>
            </a:lnRef>
            <a:fillRef idx="0">
              <a:schemeClr val="dk1"/>
            </a:fillRef>
            <a:effectRef idx="2">
              <a:schemeClr val="dk1"/>
            </a:effectRef>
            <a:fontRef idx="minor">
              <a:schemeClr val="tx1"/>
            </a:fontRef>
          </p:style>
        </p:cxnSp>
      </p:grpSp>
      <p:grpSp>
        <p:nvGrpSpPr>
          <p:cNvPr id="57" name="Group 56"/>
          <p:cNvGrpSpPr/>
          <p:nvPr/>
        </p:nvGrpSpPr>
        <p:grpSpPr>
          <a:xfrm>
            <a:off x="7296586" y="1922430"/>
            <a:ext cx="2554251" cy="400110"/>
            <a:chOff x="7296586" y="1922430"/>
            <a:chExt cx="2554251" cy="400110"/>
          </a:xfrm>
        </p:grpSpPr>
        <p:sp>
          <p:nvSpPr>
            <p:cNvPr id="18" name="TextBox 17"/>
            <p:cNvSpPr txBox="1"/>
            <p:nvPr/>
          </p:nvSpPr>
          <p:spPr>
            <a:xfrm>
              <a:off x="7296586" y="1922430"/>
              <a:ext cx="1467068" cy="400110"/>
            </a:xfrm>
            <a:prstGeom prst="rect">
              <a:avLst/>
            </a:prstGeom>
            <a:noFill/>
          </p:spPr>
          <p:txBody>
            <a:bodyPr wrap="none" rtlCol="0">
              <a:spAutoFit/>
            </a:bodyPr>
            <a:lstStyle/>
            <a:p>
              <a:r>
                <a:rPr lang="en-AU" sz="2000" dirty="0" smtClean="0"/>
                <a:t>Oesophagus</a:t>
              </a:r>
              <a:endParaRPr lang="en-AU" dirty="0"/>
            </a:p>
          </p:txBody>
        </p:sp>
        <p:cxnSp>
          <p:nvCxnSpPr>
            <p:cNvPr id="21" name="Straight Connector 20"/>
            <p:cNvCxnSpPr>
              <a:stCxn id="18" idx="3"/>
            </p:cNvCxnSpPr>
            <p:nvPr/>
          </p:nvCxnSpPr>
          <p:spPr>
            <a:xfrm>
              <a:off x="8763654" y="2122485"/>
              <a:ext cx="1087183" cy="73385"/>
            </a:xfrm>
            <a:prstGeom prst="line">
              <a:avLst/>
            </a:prstGeom>
            <a:ln/>
          </p:spPr>
          <p:style>
            <a:lnRef idx="3">
              <a:schemeClr val="dk1"/>
            </a:lnRef>
            <a:fillRef idx="0">
              <a:schemeClr val="dk1"/>
            </a:fillRef>
            <a:effectRef idx="2">
              <a:schemeClr val="dk1"/>
            </a:effectRef>
            <a:fontRef idx="minor">
              <a:schemeClr val="tx1"/>
            </a:fontRef>
          </p:style>
        </p:cxnSp>
      </p:grpSp>
      <p:grpSp>
        <p:nvGrpSpPr>
          <p:cNvPr id="61" name="Group 60"/>
          <p:cNvGrpSpPr/>
          <p:nvPr/>
        </p:nvGrpSpPr>
        <p:grpSpPr>
          <a:xfrm>
            <a:off x="10297101" y="3388085"/>
            <a:ext cx="1752716" cy="400110"/>
            <a:chOff x="10297101" y="3388085"/>
            <a:chExt cx="1752716" cy="400110"/>
          </a:xfrm>
        </p:grpSpPr>
        <p:sp>
          <p:nvSpPr>
            <p:cNvPr id="13" name="TextBox 12"/>
            <p:cNvSpPr txBox="1"/>
            <p:nvPr/>
          </p:nvSpPr>
          <p:spPr>
            <a:xfrm>
              <a:off x="10955543" y="3388085"/>
              <a:ext cx="1094274" cy="400110"/>
            </a:xfrm>
            <a:prstGeom prst="rect">
              <a:avLst/>
            </a:prstGeom>
            <a:noFill/>
          </p:spPr>
          <p:txBody>
            <a:bodyPr wrap="none" rtlCol="0">
              <a:spAutoFit/>
            </a:bodyPr>
            <a:lstStyle/>
            <a:p>
              <a:r>
                <a:rPr lang="en-AU" sz="2000" dirty="0" smtClean="0"/>
                <a:t>Stomach</a:t>
              </a:r>
              <a:endParaRPr lang="en-AU" dirty="0"/>
            </a:p>
          </p:txBody>
        </p:sp>
        <p:cxnSp>
          <p:nvCxnSpPr>
            <p:cNvPr id="23" name="Straight Connector 22"/>
            <p:cNvCxnSpPr>
              <a:endCxn id="13" idx="1"/>
            </p:cNvCxnSpPr>
            <p:nvPr/>
          </p:nvCxnSpPr>
          <p:spPr>
            <a:xfrm flipV="1">
              <a:off x="10297101" y="3588140"/>
              <a:ext cx="658442" cy="41411"/>
            </a:xfrm>
            <a:prstGeom prst="line">
              <a:avLst/>
            </a:prstGeom>
            <a:ln/>
          </p:spPr>
          <p:style>
            <a:lnRef idx="3">
              <a:schemeClr val="dk1"/>
            </a:lnRef>
            <a:fillRef idx="0">
              <a:schemeClr val="dk1"/>
            </a:fillRef>
            <a:effectRef idx="2">
              <a:schemeClr val="dk1"/>
            </a:effectRef>
            <a:fontRef idx="minor">
              <a:schemeClr val="tx1"/>
            </a:fontRef>
          </p:style>
        </p:cxnSp>
      </p:grpSp>
      <p:grpSp>
        <p:nvGrpSpPr>
          <p:cNvPr id="58" name="Group 57"/>
          <p:cNvGrpSpPr/>
          <p:nvPr/>
        </p:nvGrpSpPr>
        <p:grpSpPr>
          <a:xfrm>
            <a:off x="6986875" y="3974580"/>
            <a:ext cx="2734936" cy="552453"/>
            <a:chOff x="6986875" y="3974580"/>
            <a:chExt cx="2734936" cy="552453"/>
          </a:xfrm>
        </p:grpSpPr>
        <p:sp>
          <p:nvSpPr>
            <p:cNvPr id="14" name="TextBox 13"/>
            <p:cNvSpPr txBox="1"/>
            <p:nvPr/>
          </p:nvSpPr>
          <p:spPr>
            <a:xfrm>
              <a:off x="6986875" y="3974580"/>
              <a:ext cx="1718740" cy="400110"/>
            </a:xfrm>
            <a:prstGeom prst="rect">
              <a:avLst/>
            </a:prstGeom>
            <a:noFill/>
          </p:spPr>
          <p:txBody>
            <a:bodyPr wrap="none" rtlCol="0">
              <a:spAutoFit/>
            </a:bodyPr>
            <a:lstStyle/>
            <a:p>
              <a:r>
                <a:rPr lang="en-AU" sz="2000" dirty="0" smtClean="0"/>
                <a:t>Small intestine</a:t>
              </a:r>
              <a:endParaRPr lang="en-AU" sz="2000" dirty="0"/>
            </a:p>
          </p:txBody>
        </p:sp>
        <p:cxnSp>
          <p:nvCxnSpPr>
            <p:cNvPr id="25" name="Straight Connector 24"/>
            <p:cNvCxnSpPr>
              <a:stCxn id="14" idx="3"/>
            </p:cNvCxnSpPr>
            <p:nvPr/>
          </p:nvCxnSpPr>
          <p:spPr>
            <a:xfrm>
              <a:off x="8705615" y="4174635"/>
              <a:ext cx="1016196" cy="352398"/>
            </a:xfrm>
            <a:prstGeom prst="line">
              <a:avLst/>
            </a:prstGeom>
            <a:ln/>
          </p:spPr>
          <p:style>
            <a:lnRef idx="3">
              <a:schemeClr val="dk1"/>
            </a:lnRef>
            <a:fillRef idx="0">
              <a:schemeClr val="dk1"/>
            </a:fillRef>
            <a:effectRef idx="2">
              <a:schemeClr val="dk1"/>
            </a:effectRef>
            <a:fontRef idx="minor">
              <a:schemeClr val="tx1"/>
            </a:fontRef>
          </p:style>
        </p:cxnSp>
      </p:grpSp>
      <p:grpSp>
        <p:nvGrpSpPr>
          <p:cNvPr id="59" name="Group 58"/>
          <p:cNvGrpSpPr/>
          <p:nvPr/>
        </p:nvGrpSpPr>
        <p:grpSpPr>
          <a:xfrm>
            <a:off x="6814330" y="4597013"/>
            <a:ext cx="2376065" cy="400110"/>
            <a:chOff x="6814330" y="4597013"/>
            <a:chExt cx="2376065" cy="400110"/>
          </a:xfrm>
        </p:grpSpPr>
        <p:sp>
          <p:nvSpPr>
            <p:cNvPr id="15" name="TextBox 14"/>
            <p:cNvSpPr txBox="1"/>
            <p:nvPr/>
          </p:nvSpPr>
          <p:spPr>
            <a:xfrm>
              <a:off x="6814330" y="4597013"/>
              <a:ext cx="1716304" cy="400110"/>
            </a:xfrm>
            <a:prstGeom prst="rect">
              <a:avLst/>
            </a:prstGeom>
            <a:noFill/>
          </p:spPr>
          <p:txBody>
            <a:bodyPr wrap="none" rtlCol="0">
              <a:spAutoFit/>
            </a:bodyPr>
            <a:lstStyle/>
            <a:p>
              <a:r>
                <a:rPr lang="en-AU" sz="2000" dirty="0" smtClean="0"/>
                <a:t>Large intestine</a:t>
              </a:r>
              <a:endParaRPr lang="en-AU" sz="2000" dirty="0"/>
            </a:p>
          </p:txBody>
        </p:sp>
        <p:cxnSp>
          <p:nvCxnSpPr>
            <p:cNvPr id="27" name="Straight Connector 26"/>
            <p:cNvCxnSpPr>
              <a:stCxn id="15" idx="3"/>
            </p:cNvCxnSpPr>
            <p:nvPr/>
          </p:nvCxnSpPr>
          <p:spPr>
            <a:xfrm>
              <a:off x="8530634" y="4797068"/>
              <a:ext cx="659761" cy="70306"/>
            </a:xfrm>
            <a:prstGeom prst="line">
              <a:avLst/>
            </a:prstGeom>
            <a:ln/>
          </p:spPr>
          <p:style>
            <a:lnRef idx="3">
              <a:schemeClr val="dk1"/>
            </a:lnRef>
            <a:fillRef idx="0">
              <a:schemeClr val="dk1"/>
            </a:fillRef>
            <a:effectRef idx="2">
              <a:schemeClr val="dk1"/>
            </a:effectRef>
            <a:fontRef idx="minor">
              <a:schemeClr val="tx1"/>
            </a:fontRef>
          </p:style>
        </p:cxnSp>
      </p:grpSp>
      <p:grpSp>
        <p:nvGrpSpPr>
          <p:cNvPr id="62" name="Group 61"/>
          <p:cNvGrpSpPr/>
          <p:nvPr/>
        </p:nvGrpSpPr>
        <p:grpSpPr>
          <a:xfrm>
            <a:off x="9850837" y="5032777"/>
            <a:ext cx="1945542" cy="400110"/>
            <a:chOff x="9850837" y="5032777"/>
            <a:chExt cx="1945542" cy="400110"/>
          </a:xfrm>
        </p:grpSpPr>
        <p:sp>
          <p:nvSpPr>
            <p:cNvPr id="16" name="TextBox 15"/>
            <p:cNvSpPr txBox="1"/>
            <p:nvPr/>
          </p:nvSpPr>
          <p:spPr>
            <a:xfrm>
              <a:off x="10813096" y="5032777"/>
              <a:ext cx="983283" cy="400110"/>
            </a:xfrm>
            <a:prstGeom prst="rect">
              <a:avLst/>
            </a:prstGeom>
            <a:noFill/>
          </p:spPr>
          <p:txBody>
            <a:bodyPr wrap="none" rtlCol="0">
              <a:spAutoFit/>
            </a:bodyPr>
            <a:lstStyle/>
            <a:p>
              <a:r>
                <a:rPr lang="en-AU" sz="2000" dirty="0" smtClean="0"/>
                <a:t>Rectum</a:t>
              </a:r>
              <a:endParaRPr lang="en-AU" sz="2000" dirty="0"/>
            </a:p>
          </p:txBody>
        </p:sp>
        <p:cxnSp>
          <p:nvCxnSpPr>
            <p:cNvPr id="31" name="Straight Connector 30"/>
            <p:cNvCxnSpPr>
              <a:endCxn id="16" idx="1"/>
            </p:cNvCxnSpPr>
            <p:nvPr/>
          </p:nvCxnSpPr>
          <p:spPr>
            <a:xfrm flipV="1">
              <a:off x="9850837" y="5232832"/>
              <a:ext cx="962259" cy="96493"/>
            </a:xfrm>
            <a:prstGeom prst="line">
              <a:avLst/>
            </a:prstGeom>
            <a:ln/>
          </p:spPr>
          <p:style>
            <a:lnRef idx="3">
              <a:schemeClr val="dk1"/>
            </a:lnRef>
            <a:fillRef idx="0">
              <a:schemeClr val="dk1"/>
            </a:fillRef>
            <a:effectRef idx="2">
              <a:schemeClr val="dk1"/>
            </a:effectRef>
            <a:fontRef idx="minor">
              <a:schemeClr val="tx1"/>
            </a:fontRef>
          </p:style>
        </p:cxnSp>
      </p:grpSp>
      <p:grpSp>
        <p:nvGrpSpPr>
          <p:cNvPr id="63" name="Group 62"/>
          <p:cNvGrpSpPr/>
          <p:nvPr/>
        </p:nvGrpSpPr>
        <p:grpSpPr>
          <a:xfrm>
            <a:off x="9924365" y="5354700"/>
            <a:ext cx="1831598" cy="400110"/>
            <a:chOff x="9924365" y="5354700"/>
            <a:chExt cx="1831598" cy="400110"/>
          </a:xfrm>
        </p:grpSpPr>
        <p:sp>
          <p:nvSpPr>
            <p:cNvPr id="17" name="TextBox 16"/>
            <p:cNvSpPr txBox="1"/>
            <p:nvPr/>
          </p:nvSpPr>
          <p:spPr>
            <a:xfrm>
              <a:off x="11051924" y="5354700"/>
              <a:ext cx="704039" cy="400110"/>
            </a:xfrm>
            <a:prstGeom prst="rect">
              <a:avLst/>
            </a:prstGeom>
            <a:noFill/>
          </p:spPr>
          <p:txBody>
            <a:bodyPr wrap="none" rtlCol="0">
              <a:spAutoFit/>
            </a:bodyPr>
            <a:lstStyle/>
            <a:p>
              <a:r>
                <a:rPr lang="en-AU" sz="2000" dirty="0" smtClean="0"/>
                <a:t>Anus</a:t>
              </a:r>
              <a:endParaRPr lang="en-AU" dirty="0"/>
            </a:p>
          </p:txBody>
        </p:sp>
        <p:cxnSp>
          <p:nvCxnSpPr>
            <p:cNvPr id="34" name="Straight Connector 33"/>
            <p:cNvCxnSpPr>
              <a:endCxn id="17" idx="1"/>
            </p:cNvCxnSpPr>
            <p:nvPr/>
          </p:nvCxnSpPr>
          <p:spPr>
            <a:xfrm flipV="1">
              <a:off x="9924365" y="5554755"/>
              <a:ext cx="1127559" cy="71890"/>
            </a:xfrm>
            <a:prstGeom prst="line">
              <a:avLst/>
            </a:prstGeom>
            <a:ln/>
          </p:spPr>
          <p:style>
            <a:lnRef idx="3">
              <a:schemeClr val="dk1"/>
            </a:lnRef>
            <a:fillRef idx="0">
              <a:schemeClr val="dk1"/>
            </a:fillRef>
            <a:effectRef idx="2">
              <a:schemeClr val="dk1"/>
            </a:effectRef>
            <a:fontRef idx="minor">
              <a:schemeClr val="tx1"/>
            </a:fontRef>
          </p:style>
        </p:cxnSp>
      </p:grpSp>
      <p:graphicFrame>
        <p:nvGraphicFramePr>
          <p:cNvPr id="64" name="Table 63"/>
          <p:cNvGraphicFramePr>
            <a:graphicFrameLocks noGrp="1"/>
          </p:cNvGraphicFramePr>
          <p:nvPr>
            <p:extLst/>
          </p:nvPr>
        </p:nvGraphicFramePr>
        <p:xfrm>
          <a:off x="7331022" y="165761"/>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2</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How does food get into the digestive tract?</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5" name="Table 64"/>
          <p:cNvGraphicFramePr>
            <a:graphicFrameLocks noGrp="1"/>
          </p:cNvGraphicFramePr>
          <p:nvPr>
            <p:extLst/>
          </p:nvPr>
        </p:nvGraphicFramePr>
        <p:xfrm>
          <a:off x="445167" y="4950620"/>
          <a:ext cx="2773677" cy="128016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3</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Which structure does food pass through to get from the mouth to the stomach?</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6" name="Table 65"/>
          <p:cNvGraphicFramePr>
            <a:graphicFrameLocks noGrp="1"/>
          </p:cNvGraphicFramePr>
          <p:nvPr>
            <p:extLst/>
          </p:nvPr>
        </p:nvGraphicFramePr>
        <p:xfrm>
          <a:off x="3551379" y="5380342"/>
          <a:ext cx="2773677" cy="100584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4</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Which part of the intestine does food go into first?</a:t>
                      </a:r>
                      <a:endParaRPr lang="en-AU" dirty="0"/>
                    </a:p>
                  </a:txBody>
                  <a:tcPr/>
                </a:tc>
                <a:extLst>
                  <a:ext uri="{0D108BD9-81ED-4DB2-BD59-A6C34878D82A}">
                    <a16:rowId xmlns:a16="http://schemas.microsoft.com/office/drawing/2014/main" xmlns="" val="10001"/>
                  </a:ext>
                </a:extLst>
              </a:tr>
            </a:tbl>
          </a:graphicData>
        </a:graphic>
      </p:graphicFrame>
      <p:graphicFrame>
        <p:nvGraphicFramePr>
          <p:cNvPr id="67" name="Table 66"/>
          <p:cNvGraphicFramePr>
            <a:graphicFrameLocks noGrp="1"/>
          </p:cNvGraphicFramePr>
          <p:nvPr>
            <p:extLst/>
          </p:nvPr>
        </p:nvGraphicFramePr>
        <p:xfrm>
          <a:off x="6490927" y="4949411"/>
          <a:ext cx="2773677" cy="1280160"/>
        </p:xfrm>
        <a:graphic>
          <a:graphicData uri="http://schemas.openxmlformats.org/drawingml/2006/table">
            <a:tbl>
              <a:tblPr firstRow="1" bandRow="1">
                <a:tableStyleId>{93296810-A885-4BE3-A3E7-6D5BEEA58F35}</a:tableStyleId>
              </a:tblPr>
              <a:tblGrid>
                <a:gridCol w="2773677">
                  <a:extLst>
                    <a:ext uri="{9D8B030D-6E8A-4147-A177-3AD203B41FA5}">
                      <a16:colId xmlns:a16="http://schemas.microsoft.com/office/drawing/2014/main" xmlns="" val="20000"/>
                    </a:ext>
                  </a:extLst>
                </a:gridCol>
              </a:tblGrid>
              <a:tr h="353527">
                <a:tc>
                  <a:txBody>
                    <a:bodyPr/>
                    <a:lstStyle/>
                    <a:p>
                      <a:r>
                        <a:rPr lang="en-AU" dirty="0"/>
                        <a:t>CFU </a:t>
                      </a:r>
                      <a:r>
                        <a:rPr lang="en-AU" dirty="0" smtClean="0"/>
                        <a:t>5</a:t>
                      </a:r>
                      <a:endParaRPr lang="en-AU" dirty="0"/>
                    </a:p>
                  </a:txBody>
                  <a:tcPr>
                    <a:solidFill>
                      <a:srgbClr val="00B050"/>
                    </a:solidFill>
                  </a:tcPr>
                </a:tc>
                <a:extLst>
                  <a:ext uri="{0D108BD9-81ED-4DB2-BD59-A6C34878D82A}">
                    <a16:rowId xmlns:a16="http://schemas.microsoft.com/office/drawing/2014/main" xmlns="" val="10000"/>
                  </a:ext>
                </a:extLst>
              </a:tr>
              <a:tr h="370840">
                <a:tc>
                  <a:txBody>
                    <a:bodyPr/>
                    <a:lstStyle/>
                    <a:p>
                      <a:r>
                        <a:rPr lang="en-AU" baseline="0" dirty="0" smtClean="0"/>
                        <a:t>What is stored in the rectum and how does it leave the body?</a:t>
                      </a:r>
                      <a:endParaRPr lang="en-AU"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6226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3129</Words>
  <Application>Microsoft Office PowerPoint</Application>
  <PresentationFormat>Widescreen</PresentationFormat>
  <Paragraphs>533</Paragraphs>
  <Slides>43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Times New Roman</vt:lpstr>
      <vt:lpstr>Office Theme</vt:lpstr>
      <vt:lpstr>Digestive and Respiratory System Revision</vt:lpstr>
      <vt:lpstr>Cells to Body Systems</vt:lpstr>
      <vt:lpstr>PowerPoint Presentation</vt:lpstr>
      <vt:lpstr>PowerPoint Presentation</vt:lpstr>
      <vt:lpstr>PowerPoint Presentation</vt:lpstr>
      <vt:lpstr>PowerPoint Presentation</vt:lpstr>
      <vt:lpstr>The Digestive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Digestive Systems</vt:lpstr>
      <vt:lpstr>PowerPoint Presentation</vt:lpstr>
      <vt:lpstr>PowerPoint Presentation</vt:lpstr>
      <vt:lpstr>PowerPoint Presentation</vt:lpstr>
      <vt:lpstr>PowerPoint Presentation</vt:lpstr>
      <vt:lpstr>PowerPoint Presentation</vt:lpstr>
      <vt:lpstr>Problems with the Digestive System</vt:lpstr>
      <vt:lpstr>Vomiting: bringing up the contents of the stomach</vt:lpstr>
      <vt:lpstr>Diarrhoea: having frequent bowel movements with watery faeces</vt:lpstr>
      <vt:lpstr>Heartburn: burning sensation in  the chest</vt:lpstr>
      <vt:lpstr>Stomach Ulcers: open sores in the  stomach lining</vt:lpstr>
      <vt:lpstr>Gallstones: small masses in the  gall bladder</vt:lpstr>
      <vt:lpstr>Gluten Intolerance: inability to process gluten in food</vt:lpstr>
      <vt:lpstr>Appendicitis: an inflammation of the appendix</vt:lpstr>
      <vt:lpstr>Constipation: blockages of the intestine </vt:lpstr>
      <vt:lpstr>The Respiratory System</vt:lpstr>
      <vt:lpstr>PowerPoint Presentation</vt:lpstr>
      <vt:lpstr>PowerPoint Presentation</vt:lpstr>
      <vt:lpstr>PowerPoint Presentation</vt:lpstr>
      <vt:lpstr>PowerPoint Presentation</vt:lpstr>
      <vt:lpstr>PowerPoint Presentation</vt:lpstr>
      <vt:lpstr>Breathing and Gas Exchange</vt:lpstr>
      <vt:lpstr>PowerPoint Presentation</vt:lpstr>
      <vt:lpstr>PowerPoint Presentation</vt:lpstr>
      <vt:lpstr>PowerPoint Presentation</vt:lpstr>
      <vt:lpstr>Problems with the Respiratory System</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Digestive and Respiratory System Revision</dc:title>
  <dc:creator>ITSC</dc:creator>
  <cp:lastModifiedBy>ITSC</cp:lastModifiedBy>
  <cp:revision>2</cp:revision>
  <dcterms:created xsi:type="dcterms:W3CDTF">2020-08-06T00:29:04Z</dcterms:created>
  <dcterms:modified xsi:type="dcterms:W3CDTF">2020-08-06T00:35:11Z</dcterms:modified>
</cp:coreProperties>
</file>